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99" r:id="rId4"/>
    <p:sldId id="300" r:id="rId5"/>
    <p:sldId id="302" r:id="rId6"/>
    <p:sldId id="315" r:id="rId7"/>
    <p:sldId id="260" r:id="rId8"/>
    <p:sldId id="294" r:id="rId9"/>
    <p:sldId id="304" r:id="rId10"/>
    <p:sldId id="307" r:id="rId11"/>
    <p:sldId id="284" r:id="rId12"/>
    <p:sldId id="309" r:id="rId13"/>
    <p:sldId id="311" r:id="rId14"/>
    <p:sldId id="310" r:id="rId15"/>
    <p:sldId id="313" r:id="rId16"/>
    <p:sldId id="314" r:id="rId17"/>
    <p:sldId id="31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69" autoAdjust="0"/>
    <p:restoredTop sz="48805" autoAdjust="0"/>
  </p:normalViewPr>
  <p:slideViewPr>
    <p:cSldViewPr snapToGrid="0">
      <p:cViewPr varScale="1">
        <p:scale>
          <a:sx n="31" d="100"/>
          <a:sy n="31" d="100"/>
        </p:scale>
        <p:origin x="968" y="3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006756581169928"/>
          <c:y val="6.2811357266741724E-2"/>
          <c:w val="0.54894922169382288"/>
          <c:h val="0.8567130487223491"/>
        </c:manualLayout>
      </c:layout>
      <c:doughnutChart>
        <c:varyColors val="1"/>
        <c:ser>
          <c:idx val="0"/>
          <c:order val="0"/>
          <c:tx>
            <c:strRef>
              <c:f>Sheet1!$B$1</c:f>
              <c:strCache>
                <c:ptCount val="1"/>
                <c:pt idx="0">
                  <c:v>Column1</c:v>
                </c:pt>
              </c:strCache>
            </c:strRef>
          </c:tx>
          <c:spPr>
            <a:effectLst>
              <a:innerShdw blurRad="63500" dist="50800" dir="2700000">
                <a:prstClr val="black">
                  <a:alpha val="50000"/>
                </a:prstClr>
              </a:innerShdw>
            </a:effectLst>
          </c:spPr>
          <c:explosion val="4"/>
          <c:dPt>
            <c:idx val="0"/>
            <c:bubble3D val="0"/>
            <c:explosion val="6"/>
            <c:spPr>
              <a:solidFill>
                <a:srgbClr val="5787CD"/>
              </a:solidFill>
              <a:effectLst>
                <a:innerShdw blurRad="63500" dist="50800" dir="2700000">
                  <a:prstClr val="black">
                    <a:alpha val="50000"/>
                  </a:prstClr>
                </a:innerShdw>
              </a:effectLst>
            </c:spPr>
            <c:extLst>
              <c:ext xmlns:c16="http://schemas.microsoft.com/office/drawing/2014/chart" uri="{C3380CC4-5D6E-409C-BE32-E72D297353CC}">
                <c16:uniqueId val="{00000001-6D21-49A9-8873-78B24A86CD58}"/>
              </c:ext>
            </c:extLst>
          </c:dPt>
          <c:dPt>
            <c:idx val="1"/>
            <c:bubble3D val="0"/>
            <c:spPr>
              <a:solidFill>
                <a:srgbClr val="ED7D31">
                  <a:lumMod val="75000"/>
                </a:srgbClr>
              </a:solidFill>
              <a:effectLst>
                <a:innerShdw blurRad="63500" dist="50800" dir="2700000">
                  <a:prstClr val="black">
                    <a:alpha val="50000"/>
                  </a:prstClr>
                </a:innerShdw>
              </a:effectLst>
            </c:spPr>
            <c:extLst>
              <c:ext xmlns:c16="http://schemas.microsoft.com/office/drawing/2014/chart" uri="{C3380CC4-5D6E-409C-BE32-E72D297353CC}">
                <c16:uniqueId val="{00000003-6D21-49A9-8873-78B24A86CD58}"/>
              </c:ext>
            </c:extLst>
          </c:dPt>
          <c:dPt>
            <c:idx val="2"/>
            <c:bubble3D val="0"/>
            <c:spPr>
              <a:solidFill>
                <a:srgbClr val="C0504D">
                  <a:lumMod val="40000"/>
                  <a:lumOff val="60000"/>
                </a:srgbClr>
              </a:solidFill>
              <a:effectLst>
                <a:innerShdw blurRad="63500" dist="50800" dir="2700000">
                  <a:prstClr val="black">
                    <a:alpha val="50000"/>
                  </a:prstClr>
                </a:innerShdw>
              </a:effectLst>
            </c:spPr>
            <c:extLst>
              <c:ext xmlns:c16="http://schemas.microsoft.com/office/drawing/2014/chart" uri="{C3380CC4-5D6E-409C-BE32-E72D297353CC}">
                <c16:uniqueId val="{00000001-0377-4919-9BB2-7DCC032CE002}"/>
              </c:ext>
            </c:extLst>
          </c:dPt>
          <c:dPt>
            <c:idx val="3"/>
            <c:bubble3D val="0"/>
            <c:spPr>
              <a:solidFill>
                <a:srgbClr val="4BACC6"/>
              </a:solidFill>
              <a:effectLst>
                <a:innerShdw blurRad="63500" dist="50800" dir="2700000">
                  <a:prstClr val="black">
                    <a:alpha val="50000"/>
                  </a:prstClr>
                </a:innerShdw>
              </a:effectLst>
            </c:spPr>
            <c:extLst>
              <c:ext xmlns:c16="http://schemas.microsoft.com/office/drawing/2014/chart" uri="{C3380CC4-5D6E-409C-BE32-E72D297353CC}">
                <c16:uniqueId val="{00000003-0377-4919-9BB2-7DCC032CE002}"/>
              </c:ext>
            </c:extLst>
          </c:dPt>
          <c:dPt>
            <c:idx val="4"/>
            <c:bubble3D val="0"/>
            <c:spPr>
              <a:solidFill>
                <a:srgbClr val="CC99FF"/>
              </a:solidFill>
              <a:effectLst>
                <a:innerShdw blurRad="63500" dist="50800" dir="2700000">
                  <a:prstClr val="black">
                    <a:alpha val="50000"/>
                  </a:prstClr>
                </a:innerShdw>
              </a:effectLst>
            </c:spPr>
            <c:extLst>
              <c:ext xmlns:c16="http://schemas.microsoft.com/office/drawing/2014/chart" uri="{C3380CC4-5D6E-409C-BE32-E72D297353CC}">
                <c16:uniqueId val="{00000005-0377-4919-9BB2-7DCC032CE002}"/>
              </c:ext>
            </c:extLst>
          </c:dPt>
          <c:dPt>
            <c:idx val="5"/>
            <c:bubble3D val="0"/>
            <c:spPr>
              <a:solidFill>
                <a:srgbClr val="4BACC6">
                  <a:lumMod val="40000"/>
                  <a:lumOff val="60000"/>
                </a:srgbClr>
              </a:solidFill>
              <a:effectLst>
                <a:innerShdw blurRad="63500" dist="50800" dir="2700000">
                  <a:prstClr val="black">
                    <a:alpha val="50000"/>
                  </a:prstClr>
                </a:innerShdw>
              </a:effectLst>
            </c:spPr>
            <c:extLst>
              <c:ext xmlns:c16="http://schemas.microsoft.com/office/drawing/2014/chart" uri="{C3380CC4-5D6E-409C-BE32-E72D297353CC}">
                <c16:uniqueId val="{00000007-0377-4919-9BB2-7DCC032CE002}"/>
              </c:ext>
            </c:extLst>
          </c:dPt>
          <c:dPt>
            <c:idx val="6"/>
            <c:bubble3D val="0"/>
            <c:spPr>
              <a:solidFill>
                <a:srgbClr val="9BBB59"/>
              </a:solidFill>
              <a:ln>
                <a:solidFill>
                  <a:srgbClr val="4BACC6">
                    <a:lumMod val="20000"/>
                    <a:lumOff val="80000"/>
                  </a:srgbClr>
                </a:solidFill>
              </a:ln>
              <a:effectLst>
                <a:innerShdw blurRad="63500" dist="50800" dir="2700000">
                  <a:prstClr val="black">
                    <a:alpha val="50000"/>
                  </a:prstClr>
                </a:innerShdw>
              </a:effectLst>
            </c:spPr>
            <c:extLst>
              <c:ext xmlns:c16="http://schemas.microsoft.com/office/drawing/2014/chart" uri="{C3380CC4-5D6E-409C-BE32-E72D297353CC}">
                <c16:uniqueId val="{00000009-0377-4919-9BB2-7DCC032CE002}"/>
              </c:ext>
            </c:extLst>
          </c:dPt>
          <c:dPt>
            <c:idx val="7"/>
            <c:bubble3D val="0"/>
            <c:spPr>
              <a:solidFill>
                <a:srgbClr val="F79646"/>
              </a:solidFill>
              <a:effectLst>
                <a:innerShdw blurRad="63500" dist="50800" dir="2700000">
                  <a:prstClr val="black">
                    <a:alpha val="50000"/>
                  </a:prstClr>
                </a:innerShdw>
              </a:effectLst>
            </c:spPr>
            <c:extLst>
              <c:ext xmlns:c16="http://schemas.microsoft.com/office/drawing/2014/chart" uri="{C3380CC4-5D6E-409C-BE32-E72D297353CC}">
                <c16:uniqueId val="{0000000B-0377-4919-9BB2-7DCC032CE002}"/>
              </c:ext>
            </c:extLst>
          </c:dPt>
          <c:dPt>
            <c:idx val="8"/>
            <c:bubble3D val="0"/>
            <c:spPr>
              <a:solidFill>
                <a:srgbClr val="FFFF00"/>
              </a:solidFill>
              <a:effectLst>
                <a:innerShdw blurRad="63500" dist="50800" dir="2700000">
                  <a:prstClr val="black">
                    <a:alpha val="50000"/>
                  </a:prstClr>
                </a:innerShdw>
              </a:effectLst>
            </c:spPr>
            <c:extLst>
              <c:ext xmlns:c16="http://schemas.microsoft.com/office/drawing/2014/chart" uri="{C3380CC4-5D6E-409C-BE32-E72D297353CC}">
                <c16:uniqueId val="{0000000D-0377-4919-9BB2-7DCC032CE002}"/>
              </c:ext>
            </c:extLst>
          </c:dPt>
          <c:cat>
            <c:strRef>
              <c:f>Sheet1!$A$2:$A$10</c:f>
              <c:strCache>
                <c:ptCount val="9"/>
                <c:pt idx="0">
                  <c:v>Early childhood</c:v>
                </c:pt>
                <c:pt idx="1">
                  <c:v>Family housing </c:v>
                </c:pt>
                <c:pt idx="2">
                  <c:v>Family economic stability </c:v>
                </c:pt>
                <c:pt idx="3">
                  <c:v>Community: Place-based</c:v>
                </c:pt>
                <c:pt idx="4">
                  <c:v>Community: Recreation and food security</c:v>
                </c:pt>
                <c:pt idx="5">
                  <c:v>Community: Trauma response</c:v>
                </c:pt>
                <c:pt idx="6">
                  <c:v>Systems: Social and mental health</c:v>
                </c:pt>
                <c:pt idx="7">
                  <c:v>Understanding children's health and social needs (5.1 Child and Family Data and Evaluation Initiative)</c:v>
                </c:pt>
                <c:pt idx="8">
                  <c:v>Discretionary public health support (6.1 Supporting Public Health Capacity Initiative)</c:v>
                </c:pt>
              </c:strCache>
            </c:strRef>
          </c:cat>
          <c:val>
            <c:numRef>
              <c:f>Sheet1!$B$2:$B$10</c:f>
              <c:numCache>
                <c:formatCode>"$"#,##0.00_);[Red]\("$"#,##0.00\)</c:formatCode>
                <c:ptCount val="9"/>
                <c:pt idx="0">
                  <c:v>17</c:v>
                </c:pt>
                <c:pt idx="1">
                  <c:v>5</c:v>
                </c:pt>
                <c:pt idx="2">
                  <c:v>1</c:v>
                </c:pt>
                <c:pt idx="3" formatCode="&quot;$&quot;#,##0_);[Red]\(&quot;$&quot;#,##0\)">
                  <c:v>10</c:v>
                </c:pt>
                <c:pt idx="4">
                  <c:v>4.5</c:v>
                </c:pt>
                <c:pt idx="5">
                  <c:v>3</c:v>
                </c:pt>
                <c:pt idx="6">
                  <c:v>8</c:v>
                </c:pt>
                <c:pt idx="7">
                  <c:v>3.5</c:v>
                </c:pt>
                <c:pt idx="8">
                  <c:v>1.4</c:v>
                </c:pt>
              </c:numCache>
            </c:numRef>
          </c:val>
          <c:extLst>
            <c:ext xmlns:c16="http://schemas.microsoft.com/office/drawing/2014/chart" uri="{C3380CC4-5D6E-409C-BE32-E72D297353CC}">
              <c16:uniqueId val="{0000000E-0377-4919-9BB2-7DCC032CE002}"/>
            </c:ext>
          </c:extLst>
        </c:ser>
        <c:dLbls>
          <c:showLegendKey val="0"/>
          <c:showVal val="0"/>
          <c:showCatName val="0"/>
          <c:showSerName val="0"/>
          <c:showPercent val="0"/>
          <c:showBubbleSize val="0"/>
          <c:showLeaderLines val="1"/>
        </c:dLbls>
        <c:firstSliceAng val="324"/>
        <c:holeSize val="54"/>
      </c:doughnutChart>
    </c:plotArea>
    <c:plotVisOnly val="1"/>
    <c:dispBlanksAs val="zero"/>
    <c:showDLblsOverMax val="0"/>
  </c:chart>
  <c:spPr>
    <a:ln>
      <a:noFill/>
    </a:ln>
  </c:spPr>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006756581169928"/>
          <c:y val="6.2811357266741724E-2"/>
          <c:w val="0.54894922169382288"/>
          <c:h val="0.8567130487223491"/>
        </c:manualLayout>
      </c:layout>
      <c:doughnutChart>
        <c:varyColors val="1"/>
        <c:ser>
          <c:idx val="0"/>
          <c:order val="0"/>
          <c:tx>
            <c:strRef>
              <c:f>Sheet1!$B$1</c:f>
              <c:strCache>
                <c:ptCount val="1"/>
                <c:pt idx="0">
                  <c:v>Column1</c:v>
                </c:pt>
              </c:strCache>
            </c:strRef>
          </c:tx>
          <c:spPr>
            <a:effectLst>
              <a:innerShdw blurRad="63500" dist="50800" dir="2700000">
                <a:prstClr val="black">
                  <a:alpha val="50000"/>
                </a:prstClr>
              </a:innerShdw>
            </a:effectLst>
          </c:spPr>
          <c:explosion val="4"/>
          <c:dPt>
            <c:idx val="0"/>
            <c:bubble3D val="0"/>
            <c:explosion val="6"/>
            <c:spPr>
              <a:solidFill>
                <a:srgbClr val="5787CD"/>
              </a:solidFill>
              <a:effectLst>
                <a:innerShdw blurRad="63500" dist="50800" dir="2700000">
                  <a:prstClr val="black">
                    <a:alpha val="50000"/>
                  </a:prstClr>
                </a:innerShdw>
              </a:effectLst>
            </c:spPr>
            <c:extLst>
              <c:ext xmlns:c16="http://schemas.microsoft.com/office/drawing/2014/chart" uri="{C3380CC4-5D6E-409C-BE32-E72D297353CC}">
                <c16:uniqueId val="{00000001-DC56-4454-BC44-638B8A7F7960}"/>
              </c:ext>
            </c:extLst>
          </c:dPt>
          <c:dPt>
            <c:idx val="1"/>
            <c:bubble3D val="0"/>
            <c:spPr>
              <a:solidFill>
                <a:srgbClr val="ED7D31">
                  <a:lumMod val="75000"/>
                </a:srgbClr>
              </a:solidFill>
              <a:effectLst>
                <a:innerShdw blurRad="63500" dist="50800" dir="2700000">
                  <a:prstClr val="black">
                    <a:alpha val="50000"/>
                  </a:prstClr>
                </a:innerShdw>
              </a:effectLst>
            </c:spPr>
            <c:extLst>
              <c:ext xmlns:c16="http://schemas.microsoft.com/office/drawing/2014/chart" uri="{C3380CC4-5D6E-409C-BE32-E72D297353CC}">
                <c16:uniqueId val="{00000003-DC56-4454-BC44-638B8A7F7960}"/>
              </c:ext>
            </c:extLst>
          </c:dPt>
          <c:dPt>
            <c:idx val="2"/>
            <c:bubble3D val="0"/>
            <c:spPr>
              <a:solidFill>
                <a:srgbClr val="C0504D">
                  <a:lumMod val="40000"/>
                  <a:lumOff val="60000"/>
                </a:srgbClr>
              </a:solidFill>
              <a:effectLst>
                <a:innerShdw blurRad="63500" dist="50800" dir="2700000">
                  <a:prstClr val="black">
                    <a:alpha val="50000"/>
                  </a:prstClr>
                </a:innerShdw>
              </a:effectLst>
            </c:spPr>
            <c:extLst>
              <c:ext xmlns:c16="http://schemas.microsoft.com/office/drawing/2014/chart" uri="{C3380CC4-5D6E-409C-BE32-E72D297353CC}">
                <c16:uniqueId val="{00000001-0377-4919-9BB2-7DCC032CE002}"/>
              </c:ext>
            </c:extLst>
          </c:dPt>
          <c:dPt>
            <c:idx val="3"/>
            <c:bubble3D val="0"/>
            <c:spPr>
              <a:solidFill>
                <a:srgbClr val="4BACC6"/>
              </a:solidFill>
              <a:effectLst>
                <a:innerShdw blurRad="63500" dist="50800" dir="2700000">
                  <a:prstClr val="black">
                    <a:alpha val="50000"/>
                  </a:prstClr>
                </a:innerShdw>
              </a:effectLst>
            </c:spPr>
            <c:extLst>
              <c:ext xmlns:c16="http://schemas.microsoft.com/office/drawing/2014/chart" uri="{C3380CC4-5D6E-409C-BE32-E72D297353CC}">
                <c16:uniqueId val="{00000003-0377-4919-9BB2-7DCC032CE002}"/>
              </c:ext>
            </c:extLst>
          </c:dPt>
          <c:dPt>
            <c:idx val="4"/>
            <c:bubble3D val="0"/>
            <c:spPr>
              <a:solidFill>
                <a:srgbClr val="CC99FF"/>
              </a:solidFill>
              <a:effectLst>
                <a:innerShdw blurRad="63500" dist="50800" dir="2700000">
                  <a:prstClr val="black">
                    <a:alpha val="50000"/>
                  </a:prstClr>
                </a:innerShdw>
              </a:effectLst>
            </c:spPr>
            <c:extLst>
              <c:ext xmlns:c16="http://schemas.microsoft.com/office/drawing/2014/chart" uri="{C3380CC4-5D6E-409C-BE32-E72D297353CC}">
                <c16:uniqueId val="{00000005-0377-4919-9BB2-7DCC032CE002}"/>
              </c:ext>
            </c:extLst>
          </c:dPt>
          <c:dPt>
            <c:idx val="5"/>
            <c:bubble3D val="0"/>
            <c:spPr>
              <a:solidFill>
                <a:srgbClr val="4BACC6">
                  <a:lumMod val="40000"/>
                  <a:lumOff val="60000"/>
                </a:srgbClr>
              </a:solidFill>
              <a:effectLst>
                <a:innerShdw blurRad="63500" dist="50800" dir="2700000">
                  <a:prstClr val="black">
                    <a:alpha val="50000"/>
                  </a:prstClr>
                </a:innerShdw>
              </a:effectLst>
            </c:spPr>
            <c:extLst>
              <c:ext xmlns:c16="http://schemas.microsoft.com/office/drawing/2014/chart" uri="{C3380CC4-5D6E-409C-BE32-E72D297353CC}">
                <c16:uniqueId val="{00000007-0377-4919-9BB2-7DCC032CE002}"/>
              </c:ext>
            </c:extLst>
          </c:dPt>
          <c:dPt>
            <c:idx val="6"/>
            <c:bubble3D val="0"/>
            <c:spPr>
              <a:solidFill>
                <a:srgbClr val="9BBB59"/>
              </a:solidFill>
              <a:ln>
                <a:solidFill>
                  <a:srgbClr val="4BACC6">
                    <a:lumMod val="20000"/>
                    <a:lumOff val="80000"/>
                  </a:srgbClr>
                </a:solidFill>
              </a:ln>
              <a:effectLst>
                <a:innerShdw blurRad="63500" dist="50800" dir="2700000">
                  <a:prstClr val="black">
                    <a:alpha val="50000"/>
                  </a:prstClr>
                </a:innerShdw>
              </a:effectLst>
            </c:spPr>
            <c:extLst>
              <c:ext xmlns:c16="http://schemas.microsoft.com/office/drawing/2014/chart" uri="{C3380CC4-5D6E-409C-BE32-E72D297353CC}">
                <c16:uniqueId val="{00000009-0377-4919-9BB2-7DCC032CE002}"/>
              </c:ext>
            </c:extLst>
          </c:dPt>
          <c:dPt>
            <c:idx val="7"/>
            <c:bubble3D val="0"/>
            <c:spPr>
              <a:solidFill>
                <a:srgbClr val="F79646"/>
              </a:solidFill>
              <a:effectLst>
                <a:innerShdw blurRad="63500" dist="50800" dir="2700000">
                  <a:prstClr val="black">
                    <a:alpha val="50000"/>
                  </a:prstClr>
                </a:innerShdw>
              </a:effectLst>
            </c:spPr>
            <c:extLst>
              <c:ext xmlns:c16="http://schemas.microsoft.com/office/drawing/2014/chart" uri="{C3380CC4-5D6E-409C-BE32-E72D297353CC}">
                <c16:uniqueId val="{0000000B-0377-4919-9BB2-7DCC032CE002}"/>
              </c:ext>
            </c:extLst>
          </c:dPt>
          <c:dPt>
            <c:idx val="8"/>
            <c:bubble3D val="0"/>
            <c:spPr>
              <a:solidFill>
                <a:srgbClr val="FFFF00"/>
              </a:solidFill>
              <a:effectLst>
                <a:innerShdw blurRad="63500" dist="50800" dir="2700000">
                  <a:prstClr val="black">
                    <a:alpha val="50000"/>
                  </a:prstClr>
                </a:innerShdw>
              </a:effectLst>
            </c:spPr>
            <c:extLst>
              <c:ext xmlns:c16="http://schemas.microsoft.com/office/drawing/2014/chart" uri="{C3380CC4-5D6E-409C-BE32-E72D297353CC}">
                <c16:uniqueId val="{0000000D-0377-4919-9BB2-7DCC032CE002}"/>
              </c:ext>
            </c:extLst>
          </c:dPt>
          <c:cat>
            <c:strRef>
              <c:f>Sheet1!$A$2:$A$10</c:f>
              <c:strCache>
                <c:ptCount val="9"/>
                <c:pt idx="0">
                  <c:v>Early childhood</c:v>
                </c:pt>
                <c:pt idx="1">
                  <c:v>Family housing </c:v>
                </c:pt>
                <c:pt idx="2">
                  <c:v>Family economic stability </c:v>
                </c:pt>
                <c:pt idx="3">
                  <c:v>Community: Place-based</c:v>
                </c:pt>
                <c:pt idx="4">
                  <c:v>Community: Recreation and food security</c:v>
                </c:pt>
                <c:pt idx="5">
                  <c:v>Community: Trauma response</c:v>
                </c:pt>
                <c:pt idx="6">
                  <c:v>Systems: Social and mental health</c:v>
                </c:pt>
                <c:pt idx="7">
                  <c:v>Understanding children's health and social needs (5.1 Child and Family Data and Evaluation Initiative)</c:v>
                </c:pt>
                <c:pt idx="8">
                  <c:v>Discretionary public health support (6.1 Supporting Public Health Capacity Initiative)</c:v>
                </c:pt>
              </c:strCache>
            </c:strRef>
          </c:cat>
          <c:val>
            <c:numRef>
              <c:f>Sheet1!$B$2:$B$10</c:f>
              <c:numCache>
                <c:formatCode>"$"#,##0.00_);[Red]\("$"#,##0.00\)</c:formatCode>
                <c:ptCount val="9"/>
                <c:pt idx="0">
                  <c:v>17</c:v>
                </c:pt>
                <c:pt idx="1">
                  <c:v>5</c:v>
                </c:pt>
                <c:pt idx="2">
                  <c:v>1</c:v>
                </c:pt>
                <c:pt idx="3" formatCode="&quot;$&quot;#,##0_);[Red]\(&quot;$&quot;#,##0\)">
                  <c:v>10</c:v>
                </c:pt>
                <c:pt idx="4">
                  <c:v>4.5</c:v>
                </c:pt>
                <c:pt idx="5">
                  <c:v>3</c:v>
                </c:pt>
                <c:pt idx="6">
                  <c:v>8</c:v>
                </c:pt>
                <c:pt idx="7">
                  <c:v>3.5</c:v>
                </c:pt>
                <c:pt idx="8">
                  <c:v>1.4</c:v>
                </c:pt>
              </c:numCache>
            </c:numRef>
          </c:val>
          <c:extLst>
            <c:ext xmlns:c16="http://schemas.microsoft.com/office/drawing/2014/chart" uri="{C3380CC4-5D6E-409C-BE32-E72D297353CC}">
              <c16:uniqueId val="{0000000E-0377-4919-9BB2-7DCC032CE002}"/>
            </c:ext>
          </c:extLst>
        </c:ser>
        <c:dLbls>
          <c:showLegendKey val="0"/>
          <c:showVal val="0"/>
          <c:showCatName val="0"/>
          <c:showSerName val="0"/>
          <c:showPercent val="0"/>
          <c:showBubbleSize val="0"/>
          <c:showLeaderLines val="1"/>
        </c:dLbls>
        <c:firstSliceAng val="324"/>
        <c:holeSize val="54"/>
      </c:doughnutChart>
    </c:plotArea>
    <c:plotVisOnly val="1"/>
    <c:dispBlanksAs val="zero"/>
    <c:showDLblsOverMax val="0"/>
  </c:chart>
  <c:spPr>
    <a:ln>
      <a:noFill/>
    </a:ln>
  </c:spPr>
  <c:txPr>
    <a:bodyPr/>
    <a:lstStyle/>
    <a:p>
      <a:pPr>
        <a:defRPr sz="1800"/>
      </a:pPr>
      <a:endParaRPr lang="en-US"/>
    </a:p>
  </c:txPr>
  <c:externalData r:id="rId2">
    <c:autoUpdate val="0"/>
  </c:externalData>
  <c:userShapes r:id="rId3"/>
</c:chartSpace>
</file>

<file path=ppt/drawings/_rels/drawing2.xml.rels><?xml version="1.0" encoding="UTF-8" standalone="yes"?>
<Relationships xmlns="http://schemas.openxmlformats.org/package/2006/relationships"><Relationship Id="rId1" Type="http://schemas.openxmlformats.org/officeDocument/2006/relationships/image" Target="../media/image21.jpeg"/></Relationships>
</file>

<file path=ppt/drawings/drawing1.xml><?xml version="1.0" encoding="utf-8"?>
<c:userShapes xmlns:c="http://schemas.openxmlformats.org/drawingml/2006/chart">
  <cdr:relSizeAnchor xmlns:cdr="http://schemas.openxmlformats.org/drawingml/2006/chartDrawing">
    <cdr:from>
      <cdr:x>0.2979</cdr:x>
      <cdr:y>0.35159</cdr:y>
    </cdr:from>
    <cdr:to>
      <cdr:x>0.5277</cdr:x>
      <cdr:y>0.65392</cdr:y>
    </cdr:to>
    <cdr:sp macro="" textlink="">
      <cdr:nvSpPr>
        <cdr:cNvPr id="2" name="TextBox 1"/>
        <cdr:cNvSpPr txBox="1"/>
      </cdr:nvSpPr>
      <cdr:spPr>
        <a:xfrm xmlns:a="http://schemas.openxmlformats.org/drawingml/2006/main">
          <a:off x="2666999" y="1993900"/>
          <a:ext cx="2057401" cy="1714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0.2979</cdr:x>
      <cdr:y>0.35159</cdr:y>
    </cdr:from>
    <cdr:to>
      <cdr:x>0.5277</cdr:x>
      <cdr:y>0.65392</cdr:y>
    </cdr:to>
    <cdr:sp macro="" textlink="">
      <cdr:nvSpPr>
        <cdr:cNvPr id="2" name="TextBox 1"/>
        <cdr:cNvSpPr txBox="1"/>
      </cdr:nvSpPr>
      <cdr:spPr>
        <a:xfrm xmlns:a="http://schemas.openxmlformats.org/drawingml/2006/main">
          <a:off x="2666999" y="1993900"/>
          <a:ext cx="2057401" cy="1714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0.30203</cdr:x>
      <cdr:y>0.26398</cdr:y>
    </cdr:from>
    <cdr:to>
      <cdr:x>0.62582</cdr:x>
      <cdr:y>0.72014</cdr:y>
    </cdr:to>
    <cdr:pic>
      <cdr:nvPicPr>
        <cdr:cNvPr id="5" name="Picture 4"/>
        <cdr:cNvPicPr>
          <a:picLocks xmlns:a="http://schemas.openxmlformats.org/drawingml/2006/main" noChangeAspect="1"/>
        </cdr:cNvPicPr>
      </cdr:nvPicPr>
      <cdr:blipFill>
        <a:blip xmlns:a="http://schemas.openxmlformats.org/drawingml/2006/main" xmlns:r="http://schemas.openxmlformats.org/officeDocument/2006/relationships" r:embed="rId1"/>
        <a:srcRect xmlns:a="http://schemas.openxmlformats.org/drawingml/2006/main"/>
        <a:stretch xmlns:a="http://schemas.openxmlformats.org/drawingml/2006/main">
          <a:fillRect/>
        </a:stretch>
      </cdr:blipFill>
      <cdr:spPr bwMode="auto">
        <a:xfrm xmlns:a="http://schemas.openxmlformats.org/drawingml/2006/main">
          <a:off x="2324456" y="1301803"/>
          <a:ext cx="2491971" cy="2249541"/>
        </a:xfrm>
        <a:prstGeom xmlns:a="http://schemas.openxmlformats.org/drawingml/2006/main" prst="ellipse">
          <a:avLst/>
        </a:prstGeom>
        <a:noFill xmlns:a="http://schemas.openxmlformats.org/drawingml/2006/main"/>
        <a:ln xmlns:a="http://schemas.openxmlformats.org/drawingml/2006/main" w="9525">
          <a:noFill/>
          <a:miter lim="800000"/>
          <a:headEnd/>
          <a:tailEnd/>
        </a:ln>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19CF4C-84EB-4312-9A17-9EF2119015E4}" type="datetimeFigureOut">
              <a:rPr lang="en-US" smtClean="0"/>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C8DF4-384A-4F10-82CA-550EE22A4276}" type="slidenum">
              <a:rPr lang="en-US" smtClean="0"/>
              <a:t>‹#›</a:t>
            </a:fld>
            <a:endParaRPr lang="en-US"/>
          </a:p>
        </p:txBody>
      </p:sp>
    </p:spTree>
    <p:extLst>
      <p:ext uri="{BB962C8B-B14F-4D97-AF65-F5344CB8AC3E}">
        <p14:creationId xmlns:p14="http://schemas.microsoft.com/office/powerpoint/2010/main" val="2603968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Thank you for tuning in</a:t>
            </a:r>
            <a:r>
              <a:rPr lang="en-US" sz="1200" kern="1200" baseline="0" dirty="0" smtClean="0">
                <a:solidFill>
                  <a:schemeClr val="tx1"/>
                </a:solidFill>
                <a:effectLst/>
                <a:latin typeface="+mn-lt"/>
                <a:ea typeface="+mn-ea"/>
                <a:cs typeface="+mn-cs"/>
              </a:rPr>
              <a:t> to this prerecorded webinar.</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my </a:t>
            </a:r>
            <a:r>
              <a:rPr lang="en-US" sz="1200" kern="1200" baseline="0" dirty="0" smtClean="0">
                <a:solidFill>
                  <a:schemeClr val="tx1"/>
                </a:solidFill>
                <a:effectLst/>
                <a:latin typeface="+mn-lt"/>
                <a:ea typeface="+mn-ea"/>
                <a:cs typeface="+mn-cs"/>
              </a:rPr>
              <a:t>name is </a:t>
            </a:r>
            <a:r>
              <a:rPr lang="en-US" sz="1200" kern="1200" baseline="0" dirty="0" err="1" smtClean="0">
                <a:solidFill>
                  <a:schemeClr val="tx1"/>
                </a:solidFill>
                <a:effectLst/>
                <a:latin typeface="+mn-lt"/>
                <a:ea typeface="+mn-ea"/>
                <a:cs typeface="+mn-cs"/>
              </a:rPr>
              <a:t>debbie</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lay and </a:t>
            </a:r>
            <a:r>
              <a:rPr lang="en-US" sz="1200" kern="1200" baseline="0" dirty="0" smtClean="0">
                <a:solidFill>
                  <a:schemeClr val="tx1"/>
                </a:solidFill>
                <a:effectLst/>
                <a:latin typeface="+mn-lt"/>
                <a:ea typeface="+mn-ea"/>
                <a:cs typeface="+mn-cs"/>
              </a:rPr>
              <a:t>I’m a </a:t>
            </a:r>
            <a:r>
              <a:rPr lang="en-US" sz="1200" kern="1200" baseline="0" dirty="0" smtClean="0">
                <a:solidFill>
                  <a:schemeClr val="tx1"/>
                </a:solidFill>
                <a:effectLst/>
                <a:latin typeface="+mn-lt"/>
                <a:ea typeface="+mn-ea"/>
                <a:cs typeface="+mn-cs"/>
              </a:rPr>
              <a:t>senior manager </a:t>
            </a:r>
            <a:r>
              <a:rPr lang="en-US" sz="1200" kern="1200" baseline="0" dirty="0" smtClean="0">
                <a:solidFill>
                  <a:schemeClr val="tx1"/>
                </a:solidFill>
                <a:effectLst/>
                <a:latin typeface="+mn-lt"/>
                <a:ea typeface="+mn-ea"/>
                <a:cs typeface="+mn-cs"/>
              </a:rPr>
              <a:t>in </a:t>
            </a:r>
            <a:r>
              <a:rPr lang="en-US" sz="1200" kern="1200" baseline="0" dirty="0" err="1" smtClean="0">
                <a:solidFill>
                  <a:schemeClr val="tx1"/>
                </a:solidFill>
                <a:effectLst/>
                <a:latin typeface="+mn-lt"/>
                <a:ea typeface="+mn-ea"/>
                <a:cs typeface="+mn-cs"/>
              </a:rPr>
              <a:t>boston</a:t>
            </a:r>
            <a:r>
              <a:rPr lang="en-US" sz="1200" kern="1200" baseline="0" dirty="0" smtClean="0">
                <a:solidFill>
                  <a:schemeClr val="tx1"/>
                </a:solidFill>
                <a:effectLst/>
                <a:latin typeface="+mn-lt"/>
                <a:ea typeface="+mn-ea"/>
                <a:cs typeface="+mn-cs"/>
              </a:rPr>
              <a:t> children’s hospital’s </a:t>
            </a:r>
            <a:r>
              <a:rPr lang="en-US" sz="1200" kern="1200" baseline="0" dirty="0" smtClean="0">
                <a:solidFill>
                  <a:schemeClr val="tx1"/>
                </a:solidFill>
                <a:effectLst/>
                <a:latin typeface="+mn-lt"/>
                <a:ea typeface="+mn-ea"/>
                <a:cs typeface="+mn-cs"/>
              </a:rPr>
              <a:t>office of community health.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I’ll </a:t>
            </a:r>
            <a:r>
              <a:rPr lang="en-US" sz="1200" kern="1200" baseline="0" dirty="0" smtClean="0">
                <a:solidFill>
                  <a:schemeClr val="tx1"/>
                </a:solidFill>
                <a:effectLst/>
                <a:latin typeface="+mn-lt"/>
                <a:ea typeface="+mn-ea"/>
                <a:cs typeface="+mn-cs"/>
              </a:rPr>
              <a:t>be sharing some highlights from our </a:t>
            </a:r>
            <a:r>
              <a:rPr lang="en-US" sz="1200" kern="1200" baseline="0" dirty="0" smtClean="0">
                <a:solidFill>
                  <a:schemeClr val="tx1"/>
                </a:solidFill>
                <a:effectLst/>
                <a:latin typeface="+mn-lt"/>
                <a:ea typeface="+mn-ea"/>
                <a:cs typeface="+mn-cs"/>
              </a:rPr>
              <a:t>Boston </a:t>
            </a:r>
            <a:r>
              <a:rPr lang="en-US" sz="1200" kern="1200" baseline="0" dirty="0" smtClean="0">
                <a:solidFill>
                  <a:schemeClr val="tx1"/>
                </a:solidFill>
                <a:effectLst/>
                <a:latin typeface="+mn-lt"/>
                <a:ea typeface="+mn-ea"/>
                <a:cs typeface="+mn-cs"/>
              </a:rPr>
              <a:t>Children’s collaboration for community health </a:t>
            </a:r>
            <a:r>
              <a:rPr lang="en-US" sz="1200" kern="1200" baseline="0" dirty="0" smtClean="0">
                <a:solidFill>
                  <a:schemeClr val="tx1"/>
                </a:solidFill>
                <a:effectLst/>
                <a:latin typeface="+mn-lt"/>
                <a:ea typeface="+mn-ea"/>
                <a:cs typeface="+mn-cs"/>
              </a:rPr>
              <a:t>2023 report</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AC8DF4-384A-4F10-82CA-550EE22A4276}" type="slidenum">
              <a:rPr lang="en-US" smtClean="0"/>
              <a:t>1</a:t>
            </a:fld>
            <a:endParaRPr lang="en-US"/>
          </a:p>
        </p:txBody>
      </p:sp>
    </p:spTree>
    <p:extLst>
      <p:ext uri="{BB962C8B-B14F-4D97-AF65-F5344CB8AC3E}">
        <p14:creationId xmlns:p14="http://schemas.microsoft.com/office/powerpoint/2010/main" val="3922546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our healthy living initiative, our 12 funded partners are working to engage residents in physical </a:t>
            </a:r>
            <a:r>
              <a:rPr lang="en-US" baseline="0" dirty="0" smtClean="0"/>
              <a:t>activity and nutrition education, engage youth leaders in programs, and distribute healthy </a:t>
            </a:r>
            <a:r>
              <a:rPr lang="en-US" baseline="0" dirty="0" smtClean="0"/>
              <a:t>food to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Since 2021, they </a:t>
            </a:r>
            <a:r>
              <a:rPr lang="en-US" dirty="0" smtClean="0"/>
              <a:t>have engaged over </a:t>
            </a:r>
            <a:r>
              <a:rPr lang="en-US" dirty="0" smtClean="0"/>
              <a:t>2,250 </a:t>
            </a:r>
            <a:r>
              <a:rPr lang="en-US" dirty="0" smtClean="0"/>
              <a:t>residents in urban farming and</a:t>
            </a:r>
            <a:r>
              <a:rPr lang="en-US" baseline="0" dirty="0" smtClean="0"/>
              <a:t> nutrition education, </a:t>
            </a:r>
            <a:r>
              <a:rPr lang="en-US" baseline="0" dirty="0" smtClean="0"/>
              <a:t>held 345 sessions of healthy eating and farming education, and distributed over 50,000 servings of produce. Their efforts have resulted in 94 youth reporting increased knowledge of health, nutrition, and social determinants of health, and 278 parents adopting healthy behaviors. </a:t>
            </a:r>
          </a:p>
        </p:txBody>
      </p:sp>
      <p:sp>
        <p:nvSpPr>
          <p:cNvPr id="4" name="Slide Number Placeholder 3"/>
          <p:cNvSpPr>
            <a:spLocks noGrp="1"/>
          </p:cNvSpPr>
          <p:nvPr>
            <p:ph type="sldNum" sz="quarter" idx="10"/>
          </p:nvPr>
        </p:nvSpPr>
        <p:spPr/>
        <p:txBody>
          <a:bodyPr/>
          <a:lstStyle/>
          <a:p>
            <a:fld id="{BCAC8DF4-384A-4F10-82CA-550EE22A4276}" type="slidenum">
              <a:rPr lang="en-US" smtClean="0"/>
              <a:t>10</a:t>
            </a:fld>
            <a:endParaRPr lang="en-US"/>
          </a:p>
        </p:txBody>
      </p:sp>
    </p:spTree>
    <p:extLst>
      <p:ext uri="{BB962C8B-B14F-4D97-AF65-F5344CB8AC3E}">
        <p14:creationId xmlns:p14="http://schemas.microsoft.com/office/powerpoint/2010/main" val="3224712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our family housing stability and economic </a:t>
            </a:r>
            <a:r>
              <a:rPr lang="en-US" baseline="0" dirty="0" smtClean="0"/>
              <a:t>opportunity </a:t>
            </a:r>
            <a:r>
              <a:rPr lang="en-US" baseline="0" dirty="0" smtClean="0"/>
              <a:t>initiatives, our 6 funded partners are working to engage residents in advocacy efforts, build strategic partnerships to drive policy change, and offer individual financial or housing support for residents.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Since 2021, they have nearly 3,000</a:t>
            </a:r>
            <a:r>
              <a:rPr lang="en-US" baseline="0" dirty="0" smtClean="0"/>
              <a:t> </a:t>
            </a:r>
            <a:r>
              <a:rPr lang="en-US" dirty="0" smtClean="0"/>
              <a:t>residents</a:t>
            </a:r>
            <a:r>
              <a:rPr lang="en-US" dirty="0" smtClean="0"/>
              <a:t>, </a:t>
            </a:r>
            <a:r>
              <a:rPr lang="en-US" dirty="0" smtClean="0"/>
              <a:t>held 51 meetings with policy makers, and </a:t>
            </a:r>
            <a:r>
              <a:rPr lang="en-US" baseline="0" dirty="0" smtClean="0"/>
              <a:t>provided 1,810 households with housing or economic support services. Through their efforts, they </a:t>
            </a:r>
            <a:r>
              <a:rPr lang="en-US" dirty="0" smtClean="0"/>
              <a:t>secured</a:t>
            </a:r>
            <a:r>
              <a:rPr lang="en-US" baseline="0" dirty="0" smtClean="0"/>
              <a:t> </a:t>
            </a:r>
            <a:r>
              <a:rPr lang="en-US" baseline="0" dirty="0" smtClean="0"/>
              <a:t>$630 M for new affordable homeownership units</a:t>
            </a:r>
            <a:r>
              <a:rPr lang="en-US" baseline="0" dirty="0" smtClean="0"/>
              <a:t>, </a:t>
            </a:r>
            <a:r>
              <a:rPr lang="en-US" baseline="0" dirty="0" smtClean="0"/>
              <a:t>and helped </a:t>
            </a:r>
            <a:r>
              <a:rPr lang="en-US" baseline="0" dirty="0" smtClean="0"/>
              <a:t>434 </a:t>
            </a:r>
            <a:r>
              <a:rPr lang="en-US" baseline="0" dirty="0" smtClean="0"/>
              <a:t>families secure stable housing</a:t>
            </a:r>
          </a:p>
        </p:txBody>
      </p:sp>
      <p:sp>
        <p:nvSpPr>
          <p:cNvPr id="4" name="Slide Number Placeholder 3"/>
          <p:cNvSpPr>
            <a:spLocks noGrp="1"/>
          </p:cNvSpPr>
          <p:nvPr>
            <p:ph type="sldNum" sz="quarter" idx="10"/>
          </p:nvPr>
        </p:nvSpPr>
        <p:spPr/>
        <p:txBody>
          <a:bodyPr/>
          <a:lstStyle/>
          <a:p>
            <a:fld id="{BCAC8DF4-384A-4F10-82CA-550EE22A4276}" type="slidenum">
              <a:rPr lang="en-US" smtClean="0"/>
              <a:t>11</a:t>
            </a:fld>
            <a:endParaRPr lang="en-US"/>
          </a:p>
        </p:txBody>
      </p:sp>
    </p:spTree>
    <p:extLst>
      <p:ext uri="{BB962C8B-B14F-4D97-AF65-F5344CB8AC3E}">
        <p14:creationId xmlns:p14="http://schemas.microsoft.com/office/powerpoint/2010/main" val="293525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our mental health systems initiative, our 6 funded partners </a:t>
            </a:r>
            <a:r>
              <a:rPr lang="en-US" baseline="0" dirty="0" smtClean="0"/>
              <a:t>are supporting students from underrepresented populations to enter the mental and behavioral health provider workforce, and providing accessible educational opportunities for students and existing providers.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Since 2022, they have engaged </a:t>
            </a:r>
            <a:r>
              <a:rPr lang="en-US" baseline="0" dirty="0" smtClean="0"/>
              <a:t>152 mental health providers, young adults and </a:t>
            </a:r>
            <a:r>
              <a:rPr lang="en-US" baseline="0" dirty="0" smtClean="0"/>
              <a:t>adults and enrolled 110 </a:t>
            </a:r>
            <a:r>
              <a:rPr lang="en-US" baseline="0" dirty="0" smtClean="0"/>
              <a:t>students and professionals </a:t>
            </a:r>
            <a:r>
              <a:rPr lang="en-US" baseline="0" dirty="0" smtClean="0"/>
              <a:t>across </a:t>
            </a:r>
            <a:r>
              <a:rPr lang="en-US" baseline="0" dirty="0" smtClean="0"/>
              <a:t>their training </a:t>
            </a:r>
            <a:r>
              <a:rPr lang="en-US" baseline="0" dirty="0" smtClean="0"/>
              <a:t>programs. Through their efforts, students have shared that mentors have supported their well-being and connected them with resources and strategies. existing practitioners were able to receive culturally aligned supervision that allowed them to feel supported and process their clinical experiences.</a:t>
            </a:r>
          </a:p>
        </p:txBody>
      </p:sp>
      <p:sp>
        <p:nvSpPr>
          <p:cNvPr id="4" name="Slide Number Placeholder 3"/>
          <p:cNvSpPr>
            <a:spLocks noGrp="1"/>
          </p:cNvSpPr>
          <p:nvPr>
            <p:ph type="sldNum" sz="quarter" idx="10"/>
          </p:nvPr>
        </p:nvSpPr>
        <p:spPr/>
        <p:txBody>
          <a:bodyPr/>
          <a:lstStyle/>
          <a:p>
            <a:fld id="{BCAC8DF4-384A-4F10-82CA-550EE22A4276}" type="slidenum">
              <a:rPr lang="en-US" smtClean="0"/>
              <a:t>12</a:t>
            </a:fld>
            <a:endParaRPr lang="en-US"/>
          </a:p>
        </p:txBody>
      </p:sp>
    </p:spTree>
    <p:extLst>
      <p:ext uri="{BB962C8B-B14F-4D97-AF65-F5344CB8AC3E}">
        <p14:creationId xmlns:p14="http://schemas.microsoft.com/office/powerpoint/2010/main" val="3216846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our youth support systems initiative, our 20 funded partners </a:t>
            </a:r>
            <a:r>
              <a:rPr lang="en-US" baseline="0" dirty="0" smtClean="0"/>
              <a:t>are </a:t>
            </a:r>
            <a:r>
              <a:rPr lang="en-US" baseline="0" dirty="0" smtClean="0"/>
              <a:t>delivering programming around college readiness and employment, promoting youth leadership and development, and connecting youth with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Since 2022, they have </a:t>
            </a:r>
            <a:r>
              <a:rPr lang="en-US" baseline="0" dirty="0" smtClean="0"/>
              <a:t>engaged over 3000 youth, </a:t>
            </a:r>
            <a:r>
              <a:rPr lang="en-US" baseline="0" dirty="0" smtClean="0"/>
              <a:t>offered over 1600 sessions on a variety of topics, and made 85 referrals for youth to additional programs and services. Through their efforts, 292 youth reported increased social emotional competencies, and 34 improved their wages or employment status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BCAC8DF4-384A-4F10-82CA-550EE22A4276}" type="slidenum">
              <a:rPr lang="en-US" smtClean="0"/>
              <a:t>13</a:t>
            </a:fld>
            <a:endParaRPr lang="en-US"/>
          </a:p>
        </p:txBody>
      </p:sp>
    </p:spTree>
    <p:extLst>
      <p:ext uri="{BB962C8B-B14F-4D97-AF65-F5344CB8AC3E}">
        <p14:creationId xmlns:p14="http://schemas.microsoft.com/office/powerpoint/2010/main" val="1717388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our children’s health equity initiative, our four neighborhood-based </a:t>
            </a:r>
            <a:r>
              <a:rPr lang="en-US" baseline="0" dirty="0" err="1" smtClean="0"/>
              <a:t>collaboratives</a:t>
            </a:r>
            <a:r>
              <a:rPr lang="en-US" baseline="0" dirty="0" smtClean="0"/>
              <a:t> are working across sectors to develop resident leadership and expand community power, increase service coordination, and address greater disparities to create durable change in their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Since 2021, they have engaged over 2500 community members, facilitated 869 referrals, and recruited 99 youth and residents to take on leadership roles.  Through their efforts, 344 caregivers became engaged in shaping and advocating for their children’s education, and 84 youth reported greater access and awareness of local resources.</a:t>
            </a:r>
            <a:endParaRPr lang="en-US" baseline="0" dirty="0" smtClean="0"/>
          </a:p>
        </p:txBody>
      </p:sp>
      <p:sp>
        <p:nvSpPr>
          <p:cNvPr id="4" name="Slide Number Placeholder 3"/>
          <p:cNvSpPr>
            <a:spLocks noGrp="1"/>
          </p:cNvSpPr>
          <p:nvPr>
            <p:ph type="sldNum" sz="quarter" idx="10"/>
          </p:nvPr>
        </p:nvSpPr>
        <p:spPr/>
        <p:txBody>
          <a:bodyPr/>
          <a:lstStyle/>
          <a:p>
            <a:fld id="{BCAC8DF4-384A-4F10-82CA-550EE22A4276}" type="slidenum">
              <a:rPr lang="en-US" smtClean="0"/>
              <a:t>14</a:t>
            </a:fld>
            <a:endParaRPr lang="en-US"/>
          </a:p>
        </p:txBody>
      </p:sp>
    </p:spTree>
    <p:extLst>
      <p:ext uri="{BB962C8B-B14F-4D97-AF65-F5344CB8AC3E}">
        <p14:creationId xmlns:p14="http://schemas.microsoft.com/office/powerpoint/2010/main" val="1093518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85800"/>
            <a:ext cx="6092825" cy="34274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rPr>
              <a:t>There is much more in the report itself, including quotes</a:t>
            </a:r>
            <a:r>
              <a:rPr lang="en-US" baseline="0" dirty="0" smtClean="0">
                <a:solidFill>
                  <a:prstClr val="black"/>
                </a:solidFill>
              </a:rPr>
              <a:t> and specific accomplishments from some of our funded partners</a:t>
            </a:r>
            <a:r>
              <a:rPr lang="en-US" dirty="0" smtClean="0">
                <a:solidFill>
                  <a:prstClr val="black"/>
                </a:solidFill>
              </a:rPr>
              <a:t>. Visit the</a:t>
            </a:r>
            <a:r>
              <a:rPr lang="en-US" baseline="0" dirty="0" smtClean="0">
                <a:solidFill>
                  <a:prstClr val="black"/>
                </a:solidFill>
              </a:rPr>
              <a:t> Collaboration for Community Health’s website to read more.</a:t>
            </a:r>
            <a:endParaRPr lang="en-US"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prstClr val="black"/>
                </a:solidFill>
              </a:rPr>
              <a:t>And if you have further questions, please email me at debbie.lay@childrens.Harvard.edu.</a:t>
            </a:r>
            <a:endParaRPr lang="en-US"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prstClr val="black"/>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F4867-1BD1-4BD8-9C11-121F732C68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811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85800"/>
            <a:ext cx="6092825" cy="34274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rPr>
              <a:t>Thank</a:t>
            </a:r>
            <a:r>
              <a:rPr lang="en-US" baseline="0" dirty="0" smtClean="0">
                <a:solidFill>
                  <a:prstClr val="black"/>
                </a:solidFill>
              </a:rPr>
              <a:t> </a:t>
            </a:r>
            <a:r>
              <a:rPr lang="en-US" baseline="0" dirty="0" smtClean="0">
                <a:solidFill>
                  <a:prstClr val="black"/>
                </a:solidFill>
              </a:rPr>
              <a:t>you to my colleagues in the office of community health who </a:t>
            </a:r>
            <a:r>
              <a:rPr lang="en-US" baseline="0" dirty="0" smtClean="0">
                <a:solidFill>
                  <a:prstClr val="black"/>
                </a:solidFill>
              </a:rPr>
              <a:t>help </a:t>
            </a:r>
            <a:r>
              <a:rPr lang="en-US" baseline="0" dirty="0" smtClean="0">
                <a:solidFill>
                  <a:prstClr val="black"/>
                </a:solidFill>
              </a:rPr>
              <a:t>oversee the work within each of </a:t>
            </a:r>
            <a:r>
              <a:rPr lang="en-US" baseline="0" dirty="0" smtClean="0">
                <a:solidFill>
                  <a:prstClr val="black"/>
                </a:solidFill>
              </a:rPr>
              <a:t>our </a:t>
            </a:r>
            <a:r>
              <a:rPr lang="en-US" baseline="0" dirty="0" smtClean="0">
                <a:solidFill>
                  <a:prstClr val="black"/>
                </a:solidFill>
              </a:rPr>
              <a:t>initiatives, </a:t>
            </a:r>
            <a:r>
              <a:rPr lang="en-US" baseline="0" dirty="0" smtClean="0">
                <a:solidFill>
                  <a:prstClr val="black"/>
                </a:solidFill>
              </a:rPr>
              <a:t>to </a:t>
            </a:r>
            <a:r>
              <a:rPr lang="en-US" baseline="0" dirty="0" smtClean="0">
                <a:solidFill>
                  <a:prstClr val="black"/>
                </a:solidFill>
              </a:rPr>
              <a:t>our evaluation partner Mathematica who </a:t>
            </a:r>
            <a:r>
              <a:rPr lang="en-US" baseline="0" dirty="0" smtClean="0">
                <a:solidFill>
                  <a:prstClr val="black"/>
                </a:solidFill>
              </a:rPr>
              <a:t>developed this report, and to all of our collaboration for community health funded partners of which there are too many to list here for their partnership and commitment to serving children and families in Boston.</a:t>
            </a:r>
            <a:endParaRPr lang="en-US" baseline="0" dirty="0" smtClean="0">
              <a:solidFill>
                <a:prstClr val="black"/>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F4867-1BD1-4BD8-9C11-121F732C68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7365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t>the collaboration for community health (or the collaboration as I’ll refer to it) is tied to the hospital’s clinical expansion plans, which are regulated by the state department of public health. </a:t>
            </a:r>
            <a:r>
              <a:rPr lang="en-US" altLang="en-US" baseline="0" dirty="0" smtClean="0"/>
              <a:t>This regulation is called a determination of need community health initiative, and the regulation </a:t>
            </a:r>
            <a:r>
              <a:rPr lang="en-US" altLang="en-US" baseline="0" dirty="0" smtClean="0"/>
              <a:t>requires </a:t>
            </a:r>
            <a:r>
              <a:rPr lang="en-US" altLang="en-US" baseline="0" dirty="0" smtClean="0"/>
              <a:t>that 5</a:t>
            </a:r>
            <a:r>
              <a:rPr lang="en-US" altLang="en-US" baseline="0" dirty="0" smtClean="0"/>
              <a:t>% of the capital cost to go towards community health initiatives that focus on social determinants of health, not health services. For this particular clinical </a:t>
            </a:r>
            <a:r>
              <a:rPr lang="en-US" altLang="en-US" baseline="0" dirty="0" smtClean="0"/>
              <a:t>expansion which was tied to the Hale Building on the Longwood campus, </a:t>
            </a:r>
            <a:r>
              <a:rPr lang="en-US" altLang="en-US" baseline="0" dirty="0" smtClean="0"/>
              <a:t>5% of the capital cost equates to $53.4 M to be distributed over 7-10 years to community organizations, agencies, and </a:t>
            </a:r>
            <a:r>
              <a:rPr lang="en-US" altLang="en-US" baseline="0" dirty="0" smtClean="0"/>
              <a:t>coalitions. </a:t>
            </a:r>
          </a:p>
          <a:p>
            <a:r>
              <a:rPr lang="en-US" altLang="en-US" baseline="0" dirty="0" smtClean="0"/>
              <a:t>Boston children’s office of community health oversees the distribution of the $53.4 million and works with a consultant to evaluate the progress of funded partners over time.</a:t>
            </a:r>
            <a:endParaRPr lang="en-US" altLang="en-US" dirty="0" smtClean="0"/>
          </a:p>
          <a:p>
            <a:endParaRPr lang="en-US" altLang="en-US" baseline="0" dirty="0"/>
          </a:p>
          <a:p>
            <a:endParaRPr lang="en-US"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285" indent="-285494">
              <a:defRPr>
                <a:solidFill>
                  <a:schemeClr val="tx1"/>
                </a:solidFill>
                <a:latin typeface="Calibri" pitchFamily="34" charset="0"/>
                <a:ea typeface="MS PGothic" pitchFamily="34" charset="-128"/>
              </a:defRPr>
            </a:lvl2pPr>
            <a:lvl3pPr marL="1141976" indent="-228394">
              <a:defRPr>
                <a:solidFill>
                  <a:schemeClr val="tx1"/>
                </a:solidFill>
                <a:latin typeface="Calibri" pitchFamily="34" charset="0"/>
                <a:ea typeface="MS PGothic" pitchFamily="34" charset="-128"/>
              </a:defRPr>
            </a:lvl3pPr>
            <a:lvl4pPr marL="1598766" indent="-228394">
              <a:defRPr>
                <a:solidFill>
                  <a:schemeClr val="tx1"/>
                </a:solidFill>
                <a:latin typeface="Calibri" pitchFamily="34" charset="0"/>
                <a:ea typeface="MS PGothic" pitchFamily="34" charset="-128"/>
              </a:defRPr>
            </a:lvl4pPr>
            <a:lvl5pPr marL="2055558" indent="-228394">
              <a:defRPr>
                <a:solidFill>
                  <a:schemeClr val="tx1"/>
                </a:solidFill>
                <a:latin typeface="Calibri" pitchFamily="34" charset="0"/>
                <a:ea typeface="MS PGothic" pitchFamily="34" charset="-128"/>
              </a:defRPr>
            </a:lvl5pPr>
            <a:lvl6pPr marL="2512348" indent="-228394" defTabSz="456790" eaLnBrk="0" fontAlgn="base" hangingPunct="0">
              <a:spcBef>
                <a:spcPct val="0"/>
              </a:spcBef>
              <a:spcAft>
                <a:spcPct val="0"/>
              </a:spcAft>
              <a:defRPr>
                <a:solidFill>
                  <a:schemeClr val="tx1"/>
                </a:solidFill>
                <a:latin typeface="Calibri" pitchFamily="34" charset="0"/>
                <a:ea typeface="MS PGothic" pitchFamily="34" charset="-128"/>
              </a:defRPr>
            </a:lvl6pPr>
            <a:lvl7pPr marL="2969137" indent="-228394" defTabSz="456790" eaLnBrk="0" fontAlgn="base" hangingPunct="0">
              <a:spcBef>
                <a:spcPct val="0"/>
              </a:spcBef>
              <a:spcAft>
                <a:spcPct val="0"/>
              </a:spcAft>
              <a:defRPr>
                <a:solidFill>
                  <a:schemeClr val="tx1"/>
                </a:solidFill>
                <a:latin typeface="Calibri" pitchFamily="34" charset="0"/>
                <a:ea typeface="MS PGothic" pitchFamily="34" charset="-128"/>
              </a:defRPr>
            </a:lvl7pPr>
            <a:lvl8pPr marL="3425929" indent="-228394" defTabSz="456790" eaLnBrk="0" fontAlgn="base" hangingPunct="0">
              <a:spcBef>
                <a:spcPct val="0"/>
              </a:spcBef>
              <a:spcAft>
                <a:spcPct val="0"/>
              </a:spcAft>
              <a:defRPr>
                <a:solidFill>
                  <a:schemeClr val="tx1"/>
                </a:solidFill>
                <a:latin typeface="Calibri" pitchFamily="34" charset="0"/>
                <a:ea typeface="MS PGothic" pitchFamily="34" charset="-128"/>
              </a:defRPr>
            </a:lvl8pPr>
            <a:lvl9pPr marL="3882719" indent="-228394" defTabSz="45679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FD2BAAC-175F-4257-83B8-91128ECE2EF0}"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32348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85800"/>
            <a:ext cx="6092825" cy="3427413"/>
          </a:xfrm>
        </p:spPr>
      </p:sp>
      <p:sp>
        <p:nvSpPr>
          <p:cNvPr id="3" name="Notes Placeholder 2"/>
          <p:cNvSpPr>
            <a:spLocks noGrp="1"/>
          </p:cNvSpPr>
          <p:nvPr>
            <p:ph type="body" idx="1"/>
          </p:nvPr>
        </p:nvSpPr>
        <p:spPr/>
        <p:txBody>
          <a:bodyPr/>
          <a:lstStyle/>
          <a:p>
            <a:pPr marL="0" marR="0" lvl="0" indent="0" algn="l" defTabSz="909457" rtl="0" eaLnBrk="1" fontAlgn="auto" latinLnBrk="0" hangingPunct="1">
              <a:lnSpc>
                <a:spcPct val="100000"/>
              </a:lnSpc>
              <a:spcBef>
                <a:spcPct val="20000"/>
              </a:spcBef>
              <a:spcAft>
                <a:spcPts val="0"/>
              </a:spcAft>
              <a:buClrTx/>
              <a:buSzTx/>
              <a:buFontTx/>
              <a:buNone/>
              <a:tabLst/>
              <a:defRPr/>
            </a:pPr>
            <a:r>
              <a:rPr lang="en-US" sz="1600" dirty="0" smtClean="0">
                <a:solidFill>
                  <a:prstClr val="black"/>
                </a:solidFill>
              </a:rPr>
              <a:t>The $53.4M is broken into</a:t>
            </a:r>
            <a:r>
              <a:rPr lang="en-US" sz="1600" baseline="0" dirty="0" smtClean="0">
                <a:solidFill>
                  <a:prstClr val="black"/>
                </a:solidFill>
              </a:rPr>
              <a:t> the different initiatives you see here. </a:t>
            </a:r>
          </a:p>
          <a:p>
            <a:pPr marL="0" marR="0" lvl="0" indent="0" algn="l" defTabSz="909457" rtl="0" eaLnBrk="1" fontAlgn="auto" latinLnBrk="0" hangingPunct="1">
              <a:lnSpc>
                <a:spcPct val="100000"/>
              </a:lnSpc>
              <a:spcBef>
                <a:spcPct val="20000"/>
              </a:spcBef>
              <a:spcAft>
                <a:spcPts val="0"/>
              </a:spcAft>
              <a:buClrTx/>
              <a:buSzTx/>
              <a:buFontTx/>
              <a:buNone/>
              <a:tabLst/>
              <a:defRPr/>
            </a:pPr>
            <a:r>
              <a:rPr lang="en-US" sz="1600" baseline="0" dirty="0" smtClean="0">
                <a:solidFill>
                  <a:prstClr val="black"/>
                </a:solidFill>
              </a:rPr>
              <a:t>These initiatives were identified through a 1.5 year long community engagement process that included community conversations and convening of an advisory committee to develop a strategic funding plan. The initiative areas represent the impact of family, community, and systems on children’s health.</a:t>
            </a:r>
          </a:p>
          <a:p>
            <a:pPr defTabSz="909457">
              <a:spcBef>
                <a:spcPct val="20000"/>
              </a:spcBef>
              <a:defRPr/>
            </a:pPr>
            <a:endParaRPr lang="en-US" sz="1600" dirty="0" smtClean="0">
              <a:solidFill>
                <a:prstClr val="black"/>
              </a:solidFill>
            </a:endParaRPr>
          </a:p>
          <a:p>
            <a:pPr defTabSz="909457">
              <a:spcBef>
                <a:spcPct val="20000"/>
              </a:spcBef>
              <a:defRPr/>
            </a:pPr>
            <a:r>
              <a:rPr lang="en-US" sz="1600" dirty="0" smtClean="0">
                <a:solidFill>
                  <a:prstClr val="black"/>
                </a:solidFill>
              </a:rPr>
              <a:t>The</a:t>
            </a:r>
            <a:r>
              <a:rPr lang="en-US" sz="1600" baseline="0" dirty="0" smtClean="0">
                <a:solidFill>
                  <a:prstClr val="black"/>
                </a:solidFill>
              </a:rPr>
              <a:t> </a:t>
            </a:r>
            <a:r>
              <a:rPr lang="en-US" sz="1600" dirty="0" smtClean="0">
                <a:solidFill>
                  <a:prstClr val="black"/>
                </a:solidFill>
              </a:rPr>
              <a:t>overall goal of the collaboration is</a:t>
            </a:r>
            <a:r>
              <a:rPr lang="en-US" sz="1600" baseline="0" dirty="0" smtClean="0">
                <a:solidFill>
                  <a:prstClr val="black"/>
                </a:solidFill>
              </a:rPr>
              <a:t> at the bottom: to </a:t>
            </a:r>
            <a:r>
              <a:rPr lang="en-US" sz="1600" dirty="0" smtClean="0">
                <a:solidFill>
                  <a:prstClr val="black"/>
                </a:solidFill>
              </a:rPr>
              <a:t>improve the health and wellbeing</a:t>
            </a:r>
            <a:r>
              <a:rPr lang="en-US" sz="1600" baseline="0" dirty="0" smtClean="0">
                <a:solidFill>
                  <a:prstClr val="black"/>
                </a:solidFill>
              </a:rPr>
              <a:t> of children and families in communities disproportionately impacted by systemic injustices and inequities in health and social determinants of health, primarily </a:t>
            </a:r>
            <a:r>
              <a:rPr lang="en-US" sz="1600" dirty="0" smtClean="0"/>
              <a:t>Children and families of color, </a:t>
            </a:r>
            <a:r>
              <a:rPr lang="en-US" sz="1600" dirty="0" smtClean="0">
                <a:solidFill>
                  <a:srgbClr val="FF0000"/>
                </a:solidFill>
              </a:rPr>
              <a:t>including those of immigrant</a:t>
            </a:r>
            <a:r>
              <a:rPr lang="en-US" sz="1600" baseline="0" dirty="0" smtClean="0">
                <a:solidFill>
                  <a:srgbClr val="FF0000"/>
                </a:solidFill>
              </a:rPr>
              <a:t> or low-income backgrounds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E825A-894B-474B-B76F-33BA2786D2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429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85800"/>
            <a:ext cx="6092825" cy="3427413"/>
          </a:xfrm>
        </p:spPr>
      </p:sp>
      <p:sp>
        <p:nvSpPr>
          <p:cNvPr id="3" name="Notes Placeholder 2"/>
          <p:cNvSpPr>
            <a:spLocks noGrp="1"/>
          </p:cNvSpPr>
          <p:nvPr>
            <p:ph type="body" idx="1"/>
          </p:nvPr>
        </p:nvSpPr>
        <p:spPr/>
        <p:txBody>
          <a:bodyPr/>
          <a:lstStyle/>
          <a:p>
            <a:pPr defTabSz="909457">
              <a:spcBef>
                <a:spcPct val="20000"/>
              </a:spcBef>
              <a:defRPr/>
            </a:pPr>
            <a:r>
              <a:rPr lang="en-US" sz="1600" dirty="0" smtClean="0">
                <a:solidFill>
                  <a:prstClr val="black"/>
                </a:solidFill>
              </a:rPr>
              <a:t>Through that</a:t>
            </a:r>
            <a:r>
              <a:rPr lang="en-US" sz="1600" baseline="0" dirty="0" smtClean="0">
                <a:solidFill>
                  <a:prstClr val="black"/>
                </a:solidFill>
              </a:rPr>
              <a:t> </a:t>
            </a:r>
            <a:r>
              <a:rPr lang="en-US" sz="1600" baseline="0" dirty="0" smtClean="0">
                <a:solidFill>
                  <a:prstClr val="black"/>
                </a:solidFill>
              </a:rPr>
              <a:t>Request for proposals </a:t>
            </a:r>
            <a:r>
              <a:rPr lang="en-US" sz="1600" baseline="0" dirty="0" smtClean="0">
                <a:solidFill>
                  <a:prstClr val="black"/>
                </a:solidFill>
              </a:rPr>
              <a:t>and review process, we ended up with </a:t>
            </a:r>
            <a:r>
              <a:rPr lang="en-US" sz="1600" dirty="0" smtClean="0">
                <a:solidFill>
                  <a:prstClr val="black"/>
                </a:solidFill>
              </a:rPr>
              <a:t>the number of funded partners you see</a:t>
            </a:r>
            <a:r>
              <a:rPr lang="en-US" sz="1600" baseline="0" dirty="0" smtClean="0">
                <a:solidFill>
                  <a:prstClr val="black"/>
                </a:solidFill>
              </a:rPr>
              <a:t> here in each initiative. These numbers include partners from our first round of three-year funding, which started in 2018, as well as our second round of three-year funding which started in 2021. </a:t>
            </a:r>
            <a:r>
              <a:rPr lang="en-US" sz="1600" baseline="0" dirty="0" smtClean="0">
                <a:solidFill>
                  <a:prstClr val="black"/>
                </a:solidFill>
              </a:rPr>
              <a:t>For today’s presentation and the 2023 report, we will primarily be focusing on partners that have projects that started in 2021 or after.</a:t>
            </a:r>
            <a:endParaRPr lang="en-US" sz="1600" dirty="0" smtClean="0">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E825A-894B-474B-B76F-33BA2786D2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0942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85800"/>
            <a:ext cx="6092825" cy="3427413"/>
          </a:xfrm>
        </p:spPr>
      </p:sp>
      <p:sp>
        <p:nvSpPr>
          <p:cNvPr id="3" name="Notes Placeholder 2"/>
          <p:cNvSpPr>
            <a:spLocks noGrp="1"/>
          </p:cNvSpPr>
          <p:nvPr>
            <p:ph type="body" idx="1"/>
          </p:nvPr>
        </p:nvSpPr>
        <p:spPr/>
        <p:txBody>
          <a:bodyPr/>
          <a:lstStyle/>
          <a:p>
            <a:pPr defTabSz="909457">
              <a:spcBef>
                <a:spcPct val="20000"/>
              </a:spcBef>
              <a:defRPr/>
            </a:pPr>
            <a:r>
              <a:rPr lang="en-US" sz="1600" dirty="0" smtClean="0">
                <a:solidFill>
                  <a:prstClr val="black"/>
                </a:solidFill>
              </a:rPr>
              <a:t>The report is posted on our website, so I encourage</a:t>
            </a:r>
            <a:r>
              <a:rPr lang="en-US" sz="1600" baseline="0" dirty="0" smtClean="0">
                <a:solidFill>
                  <a:prstClr val="black"/>
                </a:solidFill>
              </a:rPr>
              <a:t> you to visit our community health page for the full document. But for now I will share a few highlights from the report which covers progress from 2021 to late 2023.</a:t>
            </a:r>
            <a:endParaRPr lang="en-US" sz="1600" dirty="0" smtClean="0">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E825A-894B-474B-B76F-33BA2786D2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7252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Funded </a:t>
            </a:r>
            <a:r>
              <a:rPr lang="en-US" baseline="0" dirty="0" smtClean="0"/>
              <a:t>partners primarily reached Boston residents in </a:t>
            </a:r>
            <a:r>
              <a:rPr lang="en-US" baseline="0" dirty="0" smtClean="0"/>
              <a:t>Dorchester, Roxbury, and Mattapan. The stars here indicate </a:t>
            </a:r>
            <a:r>
              <a:rPr lang="en-US" baseline="0" dirty="0" smtClean="0"/>
              <a:t>Boston neighborhoods with the largest concentration of children in poverty, and you can see that we have reached many of those key neighborhoods. </a:t>
            </a:r>
          </a:p>
          <a:p>
            <a:endParaRPr lang="en-US" baseline="0" dirty="0" smtClean="0"/>
          </a:p>
        </p:txBody>
      </p:sp>
      <p:sp>
        <p:nvSpPr>
          <p:cNvPr id="4" name="Slide Number Placeholder 3"/>
          <p:cNvSpPr>
            <a:spLocks noGrp="1"/>
          </p:cNvSpPr>
          <p:nvPr>
            <p:ph type="sldNum" sz="quarter" idx="10"/>
          </p:nvPr>
        </p:nvSpPr>
        <p:spPr/>
        <p:txBody>
          <a:bodyPr/>
          <a:lstStyle/>
          <a:p>
            <a:fld id="{BCAC8DF4-384A-4F10-82CA-550EE22A4276}" type="slidenum">
              <a:rPr lang="en-US" smtClean="0"/>
              <a:t>6</a:t>
            </a:fld>
            <a:endParaRPr lang="en-US"/>
          </a:p>
        </p:txBody>
      </p:sp>
    </p:spTree>
    <p:extLst>
      <p:ext uri="{BB962C8B-B14F-4D97-AF65-F5344CB8AC3E}">
        <p14:creationId xmlns:p14="http://schemas.microsoft.com/office/powerpoint/2010/main" val="124787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funded partners are reaching racial and ethnic populations that have been historically marginalized. 68</a:t>
            </a:r>
            <a:r>
              <a:rPr lang="en-US" baseline="0" dirty="0" smtClean="0"/>
              <a:t>% </a:t>
            </a:r>
            <a:r>
              <a:rPr lang="en-US" baseline="0" dirty="0" smtClean="0"/>
              <a:t>or just over two thirds of </a:t>
            </a:r>
            <a:r>
              <a:rPr lang="en-US" baseline="0" dirty="0" smtClean="0"/>
              <a:t>program participants </a:t>
            </a:r>
            <a:r>
              <a:rPr lang="en-US" baseline="0" dirty="0" smtClean="0"/>
              <a:t>identify as </a:t>
            </a:r>
            <a:r>
              <a:rPr lang="en-US" baseline="0" dirty="0" smtClean="0"/>
              <a:t>Black or Hispanic/Latino, compared to the city of Boston where 44% of residents </a:t>
            </a:r>
            <a:r>
              <a:rPr lang="en-US" baseline="0" dirty="0" smtClean="0"/>
              <a:t>identify as </a:t>
            </a:r>
            <a:r>
              <a:rPr lang="en-US" baseline="0" dirty="0" smtClean="0"/>
              <a:t>Black or </a:t>
            </a:r>
            <a:r>
              <a:rPr lang="en-US" baseline="0" dirty="0" smtClean="0"/>
              <a:t>Hispanic/Latino. </a:t>
            </a:r>
            <a:endParaRPr lang="en-US" baseline="0" dirty="0" smtClean="0"/>
          </a:p>
        </p:txBody>
      </p:sp>
      <p:sp>
        <p:nvSpPr>
          <p:cNvPr id="4" name="Slide Number Placeholder 3"/>
          <p:cNvSpPr>
            <a:spLocks noGrp="1"/>
          </p:cNvSpPr>
          <p:nvPr>
            <p:ph type="sldNum" sz="quarter" idx="10"/>
          </p:nvPr>
        </p:nvSpPr>
        <p:spPr/>
        <p:txBody>
          <a:bodyPr/>
          <a:lstStyle/>
          <a:p>
            <a:fld id="{BCAC8DF4-384A-4F10-82CA-550EE22A4276}" type="slidenum">
              <a:rPr lang="en-US" smtClean="0"/>
              <a:t>7</a:t>
            </a:fld>
            <a:endParaRPr lang="en-US"/>
          </a:p>
        </p:txBody>
      </p:sp>
    </p:spTree>
    <p:extLst>
      <p:ext uri="{BB962C8B-B14F-4D97-AF65-F5344CB8AC3E}">
        <p14:creationId xmlns:p14="http://schemas.microsoft.com/office/powerpoint/2010/main" val="2485459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terms of the ages or types of individuals reached, Funded </a:t>
            </a:r>
            <a:r>
              <a:rPr lang="en-US" baseline="0" dirty="0" smtClean="0"/>
              <a:t>partners primarily engaged with young </a:t>
            </a:r>
            <a:r>
              <a:rPr lang="en-US" baseline="0" dirty="0" smtClean="0"/>
              <a:t>children, parents, and young adults which aligns with our focus on children, youth and families.</a:t>
            </a:r>
            <a:endParaRPr lang="en-US" baseline="0" dirty="0" smtClean="0"/>
          </a:p>
        </p:txBody>
      </p:sp>
      <p:sp>
        <p:nvSpPr>
          <p:cNvPr id="4" name="Slide Number Placeholder 3"/>
          <p:cNvSpPr>
            <a:spLocks noGrp="1"/>
          </p:cNvSpPr>
          <p:nvPr>
            <p:ph type="sldNum" sz="quarter" idx="10"/>
          </p:nvPr>
        </p:nvSpPr>
        <p:spPr/>
        <p:txBody>
          <a:bodyPr/>
          <a:lstStyle/>
          <a:p>
            <a:fld id="{BCAC8DF4-384A-4F10-82CA-550EE22A4276}" type="slidenum">
              <a:rPr lang="en-US" smtClean="0"/>
              <a:t>8</a:t>
            </a:fld>
            <a:endParaRPr lang="en-US"/>
          </a:p>
        </p:txBody>
      </p:sp>
    </p:spTree>
    <p:extLst>
      <p:ext uri="{BB962C8B-B14F-4D97-AF65-F5344CB8AC3E}">
        <p14:creationId xmlns:p14="http://schemas.microsoft.com/office/powerpoint/2010/main" val="896159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hospital has 8 initiatives, of which 7 will be highlighted today.</a:t>
            </a:r>
          </a:p>
          <a:p>
            <a:endParaRPr lang="en-US" baseline="0" dirty="0" smtClean="0"/>
          </a:p>
          <a:p>
            <a:r>
              <a:rPr lang="en-US" baseline="0" dirty="0" smtClean="0"/>
              <a:t>The first is </a:t>
            </a:r>
            <a:r>
              <a:rPr lang="en-US" baseline="0" dirty="0" smtClean="0"/>
              <a:t>our birth to 5 </a:t>
            </a:r>
            <a:r>
              <a:rPr lang="en-US" baseline="0" dirty="0" smtClean="0"/>
              <a:t>initiative, where our </a:t>
            </a:r>
            <a:r>
              <a:rPr lang="en-US" baseline="0" dirty="0" smtClean="0"/>
              <a:t>15 funded partners are working </a:t>
            </a:r>
            <a:r>
              <a:rPr lang="en-US" baseline="0" dirty="0" smtClean="0"/>
              <a:t>to </a:t>
            </a:r>
            <a:r>
              <a:rPr lang="en-US" sz="1200" dirty="0" smtClean="0">
                <a:solidFill>
                  <a:prstClr val="black"/>
                </a:solidFill>
              </a:rPr>
              <a:t>Build early childhood provider capacity,</a:t>
            </a:r>
            <a:r>
              <a:rPr lang="en-US" sz="1200" baseline="0" dirty="0" smtClean="0">
                <a:solidFill>
                  <a:prstClr val="black"/>
                </a:solidFill>
              </a:rPr>
              <a:t> </a:t>
            </a:r>
            <a:r>
              <a:rPr lang="en-US" sz="1200" dirty="0" smtClean="0">
                <a:solidFill>
                  <a:prstClr val="black"/>
                </a:solidFill>
              </a:rPr>
              <a:t>Develop parent and provider capacity to advocate for themselves and for additional services, and Connect families with free culturally and linguistically appropriate resources</a:t>
            </a:r>
            <a:endParaRPr lang="en-US" baseline="0" dirty="0" smtClean="0"/>
          </a:p>
          <a:p>
            <a:pPr marL="285750" indent="-285750"/>
            <a:endParaRPr lang="en-US" baseline="0" dirty="0" smtClean="0"/>
          </a:p>
          <a:p>
            <a:pPr marL="285750" indent="-285750"/>
            <a:r>
              <a:rPr lang="en-US" baseline="0" dirty="0" smtClean="0"/>
              <a:t>Since 2021</a:t>
            </a:r>
            <a:r>
              <a:rPr lang="en-US" dirty="0" smtClean="0"/>
              <a:t>, </a:t>
            </a:r>
            <a:r>
              <a:rPr lang="en-US" dirty="0" smtClean="0"/>
              <a:t>they have engaged</a:t>
            </a:r>
            <a:r>
              <a:rPr lang="en-US" baseline="0" dirty="0" smtClean="0"/>
              <a:t> over </a:t>
            </a:r>
            <a:r>
              <a:rPr lang="en-US" b="1" baseline="0" dirty="0" smtClean="0">
                <a:solidFill>
                  <a:srgbClr val="12A268"/>
                </a:solidFill>
              </a:rPr>
              <a:t>11,000</a:t>
            </a:r>
            <a:r>
              <a:rPr lang="en-US" b="1" dirty="0" smtClean="0">
                <a:solidFill>
                  <a:srgbClr val="12A268"/>
                </a:solidFill>
              </a:rPr>
              <a:t> </a:t>
            </a:r>
            <a:r>
              <a:rPr lang="en-US" dirty="0" smtClean="0">
                <a:solidFill>
                  <a:prstClr val="black"/>
                </a:solidFill>
              </a:rPr>
              <a:t>community members,</a:t>
            </a:r>
            <a:r>
              <a:rPr lang="en-US" baseline="0" dirty="0" smtClean="0">
                <a:solidFill>
                  <a:prstClr val="black"/>
                </a:solidFill>
              </a:rPr>
              <a:t> </a:t>
            </a:r>
            <a:r>
              <a:rPr lang="en-US" baseline="0" dirty="0" smtClean="0">
                <a:solidFill>
                  <a:schemeClr val="tx1"/>
                </a:solidFill>
              </a:rPr>
              <a:t>trained </a:t>
            </a:r>
            <a:r>
              <a:rPr lang="en-US" dirty="0" smtClean="0"/>
              <a:t>322 early educators on best practices, </a:t>
            </a:r>
            <a:r>
              <a:rPr lang="en-US" dirty="0" smtClean="0"/>
              <a:t>and screened</a:t>
            </a:r>
            <a:r>
              <a:rPr lang="en-US" baseline="0" dirty="0" smtClean="0"/>
              <a:t> 5,318 </a:t>
            </a:r>
            <a:r>
              <a:rPr lang="en-US" baseline="0" dirty="0" smtClean="0"/>
              <a:t>children </a:t>
            </a:r>
            <a:r>
              <a:rPr lang="en-US" baseline="0" dirty="0" smtClean="0"/>
              <a:t>for developmental concerns. Their efforts have resulted in 115 children demonstrating increased kindergarten readiness, and 718 caregivers feeling increased confidence and knowledge of resources. </a:t>
            </a:r>
            <a:endParaRPr lang="en-US" dirty="0" smtClean="0"/>
          </a:p>
        </p:txBody>
      </p:sp>
      <p:sp>
        <p:nvSpPr>
          <p:cNvPr id="4" name="Slide Number Placeholder 3"/>
          <p:cNvSpPr>
            <a:spLocks noGrp="1"/>
          </p:cNvSpPr>
          <p:nvPr>
            <p:ph type="sldNum" sz="quarter" idx="10"/>
          </p:nvPr>
        </p:nvSpPr>
        <p:spPr/>
        <p:txBody>
          <a:bodyPr/>
          <a:lstStyle/>
          <a:p>
            <a:fld id="{BCAC8DF4-384A-4F10-82CA-550EE22A4276}" type="slidenum">
              <a:rPr lang="en-US" smtClean="0"/>
              <a:t>9</a:t>
            </a:fld>
            <a:endParaRPr lang="en-US"/>
          </a:p>
        </p:txBody>
      </p:sp>
    </p:spTree>
    <p:extLst>
      <p:ext uri="{BB962C8B-B14F-4D97-AF65-F5344CB8AC3E}">
        <p14:creationId xmlns:p14="http://schemas.microsoft.com/office/powerpoint/2010/main" val="148351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0B77B-1F94-4499-A8B3-C0342A4110D3}"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3F1F8-86E1-46C6-8115-F2620BE24F2A}" type="slidenum">
              <a:rPr lang="en-US" smtClean="0"/>
              <a:t>‹#›</a:t>
            </a:fld>
            <a:endParaRPr lang="en-US"/>
          </a:p>
        </p:txBody>
      </p:sp>
    </p:spTree>
    <p:extLst>
      <p:ext uri="{BB962C8B-B14F-4D97-AF65-F5344CB8AC3E}">
        <p14:creationId xmlns:p14="http://schemas.microsoft.com/office/powerpoint/2010/main" val="379688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0B77B-1F94-4499-A8B3-C0342A4110D3}"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3F1F8-86E1-46C6-8115-F2620BE24F2A}" type="slidenum">
              <a:rPr lang="en-US" smtClean="0"/>
              <a:t>‹#›</a:t>
            </a:fld>
            <a:endParaRPr lang="en-US"/>
          </a:p>
        </p:txBody>
      </p:sp>
    </p:spTree>
    <p:extLst>
      <p:ext uri="{BB962C8B-B14F-4D97-AF65-F5344CB8AC3E}">
        <p14:creationId xmlns:p14="http://schemas.microsoft.com/office/powerpoint/2010/main" val="1580190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0B77B-1F94-4499-A8B3-C0342A4110D3}"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3F1F8-86E1-46C6-8115-F2620BE24F2A}" type="slidenum">
              <a:rPr lang="en-US" smtClean="0"/>
              <a:t>‹#›</a:t>
            </a:fld>
            <a:endParaRPr lang="en-US"/>
          </a:p>
        </p:txBody>
      </p:sp>
    </p:spTree>
    <p:extLst>
      <p:ext uri="{BB962C8B-B14F-4D97-AF65-F5344CB8AC3E}">
        <p14:creationId xmlns:p14="http://schemas.microsoft.com/office/powerpoint/2010/main" val="36972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0B77B-1F94-4499-A8B3-C0342A4110D3}"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3F1F8-86E1-46C6-8115-F2620BE24F2A}" type="slidenum">
              <a:rPr lang="en-US" smtClean="0"/>
              <a:t>‹#›</a:t>
            </a:fld>
            <a:endParaRPr lang="en-US"/>
          </a:p>
        </p:txBody>
      </p:sp>
    </p:spTree>
    <p:extLst>
      <p:ext uri="{BB962C8B-B14F-4D97-AF65-F5344CB8AC3E}">
        <p14:creationId xmlns:p14="http://schemas.microsoft.com/office/powerpoint/2010/main" val="1618520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0B77B-1F94-4499-A8B3-C0342A4110D3}"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3F1F8-86E1-46C6-8115-F2620BE24F2A}" type="slidenum">
              <a:rPr lang="en-US" smtClean="0"/>
              <a:t>‹#›</a:t>
            </a:fld>
            <a:endParaRPr lang="en-US"/>
          </a:p>
        </p:txBody>
      </p:sp>
    </p:spTree>
    <p:extLst>
      <p:ext uri="{BB962C8B-B14F-4D97-AF65-F5344CB8AC3E}">
        <p14:creationId xmlns:p14="http://schemas.microsoft.com/office/powerpoint/2010/main" val="771731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0B77B-1F94-4499-A8B3-C0342A4110D3}"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3F1F8-86E1-46C6-8115-F2620BE24F2A}" type="slidenum">
              <a:rPr lang="en-US" smtClean="0"/>
              <a:t>‹#›</a:t>
            </a:fld>
            <a:endParaRPr lang="en-US"/>
          </a:p>
        </p:txBody>
      </p:sp>
    </p:spTree>
    <p:extLst>
      <p:ext uri="{BB962C8B-B14F-4D97-AF65-F5344CB8AC3E}">
        <p14:creationId xmlns:p14="http://schemas.microsoft.com/office/powerpoint/2010/main" val="1444728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0B77B-1F94-4499-A8B3-C0342A4110D3}"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3F1F8-86E1-46C6-8115-F2620BE24F2A}" type="slidenum">
              <a:rPr lang="en-US" smtClean="0"/>
              <a:t>‹#›</a:t>
            </a:fld>
            <a:endParaRPr lang="en-US"/>
          </a:p>
        </p:txBody>
      </p:sp>
    </p:spTree>
    <p:extLst>
      <p:ext uri="{BB962C8B-B14F-4D97-AF65-F5344CB8AC3E}">
        <p14:creationId xmlns:p14="http://schemas.microsoft.com/office/powerpoint/2010/main" val="1777928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0B77B-1F94-4499-A8B3-C0342A4110D3}" type="datetimeFigureOut">
              <a:rPr lang="en-US" smtClean="0"/>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F3F1F8-86E1-46C6-8115-F2620BE24F2A}" type="slidenum">
              <a:rPr lang="en-US" smtClean="0"/>
              <a:t>‹#›</a:t>
            </a:fld>
            <a:endParaRPr lang="en-US"/>
          </a:p>
        </p:txBody>
      </p:sp>
    </p:spTree>
    <p:extLst>
      <p:ext uri="{BB962C8B-B14F-4D97-AF65-F5344CB8AC3E}">
        <p14:creationId xmlns:p14="http://schemas.microsoft.com/office/powerpoint/2010/main" val="256588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0B77B-1F94-4499-A8B3-C0342A4110D3}" type="datetimeFigureOut">
              <a:rPr lang="en-US" smtClean="0"/>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F3F1F8-86E1-46C6-8115-F2620BE24F2A}" type="slidenum">
              <a:rPr lang="en-US" smtClean="0"/>
              <a:t>‹#›</a:t>
            </a:fld>
            <a:endParaRPr lang="en-US"/>
          </a:p>
        </p:txBody>
      </p:sp>
    </p:spTree>
    <p:extLst>
      <p:ext uri="{BB962C8B-B14F-4D97-AF65-F5344CB8AC3E}">
        <p14:creationId xmlns:p14="http://schemas.microsoft.com/office/powerpoint/2010/main" val="4087651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0B77B-1F94-4499-A8B3-C0342A4110D3}" type="datetimeFigureOut">
              <a:rPr lang="en-US" smtClean="0"/>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F3F1F8-86E1-46C6-8115-F2620BE24F2A}" type="slidenum">
              <a:rPr lang="en-US" smtClean="0"/>
              <a:t>‹#›</a:t>
            </a:fld>
            <a:endParaRPr lang="en-US"/>
          </a:p>
        </p:txBody>
      </p:sp>
    </p:spTree>
    <p:extLst>
      <p:ext uri="{BB962C8B-B14F-4D97-AF65-F5344CB8AC3E}">
        <p14:creationId xmlns:p14="http://schemas.microsoft.com/office/powerpoint/2010/main" val="1784504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0B77B-1F94-4499-A8B3-C0342A4110D3}"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3F1F8-86E1-46C6-8115-F2620BE24F2A}" type="slidenum">
              <a:rPr lang="en-US" smtClean="0"/>
              <a:t>‹#›</a:t>
            </a:fld>
            <a:endParaRPr lang="en-US"/>
          </a:p>
        </p:txBody>
      </p:sp>
    </p:spTree>
    <p:extLst>
      <p:ext uri="{BB962C8B-B14F-4D97-AF65-F5344CB8AC3E}">
        <p14:creationId xmlns:p14="http://schemas.microsoft.com/office/powerpoint/2010/main" val="85902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0B77B-1F94-4499-A8B3-C0342A4110D3}"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3F1F8-86E1-46C6-8115-F2620BE24F2A}" type="slidenum">
              <a:rPr lang="en-US" smtClean="0"/>
              <a:t>‹#›</a:t>
            </a:fld>
            <a:endParaRPr lang="en-US"/>
          </a:p>
        </p:txBody>
      </p:sp>
    </p:spTree>
    <p:extLst>
      <p:ext uri="{BB962C8B-B14F-4D97-AF65-F5344CB8AC3E}">
        <p14:creationId xmlns:p14="http://schemas.microsoft.com/office/powerpoint/2010/main" val="4248828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0B77B-1F94-4499-A8B3-C0342A4110D3}"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3F1F8-86E1-46C6-8115-F2620BE24F2A}" type="slidenum">
              <a:rPr lang="en-US" smtClean="0"/>
              <a:t>‹#›</a:t>
            </a:fld>
            <a:endParaRPr lang="en-US"/>
          </a:p>
        </p:txBody>
      </p:sp>
    </p:spTree>
    <p:extLst>
      <p:ext uri="{BB962C8B-B14F-4D97-AF65-F5344CB8AC3E}">
        <p14:creationId xmlns:p14="http://schemas.microsoft.com/office/powerpoint/2010/main" val="372979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0B77B-1F94-4499-A8B3-C0342A4110D3}"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3F1F8-86E1-46C6-8115-F2620BE24F2A}" type="slidenum">
              <a:rPr lang="en-US" smtClean="0"/>
              <a:t>‹#›</a:t>
            </a:fld>
            <a:endParaRPr lang="en-US"/>
          </a:p>
        </p:txBody>
      </p:sp>
    </p:spTree>
    <p:extLst>
      <p:ext uri="{BB962C8B-B14F-4D97-AF65-F5344CB8AC3E}">
        <p14:creationId xmlns:p14="http://schemas.microsoft.com/office/powerpoint/2010/main" val="2009537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39"/>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39"/>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0B77B-1F94-4499-A8B3-C0342A4110D3}"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3F1F8-86E1-46C6-8115-F2620BE24F2A}" type="slidenum">
              <a:rPr lang="en-US" smtClean="0"/>
              <a:t>‹#›</a:t>
            </a:fld>
            <a:endParaRPr lang="en-US"/>
          </a:p>
        </p:txBody>
      </p:sp>
    </p:spTree>
    <p:extLst>
      <p:ext uri="{BB962C8B-B14F-4D97-AF65-F5344CB8AC3E}">
        <p14:creationId xmlns:p14="http://schemas.microsoft.com/office/powerpoint/2010/main" val="205256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A0B77B-1F94-4499-A8B3-C0342A4110D3}"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3F1F8-86E1-46C6-8115-F2620BE24F2A}" type="slidenum">
              <a:rPr lang="en-US" smtClean="0"/>
              <a:t>‹#›</a:t>
            </a:fld>
            <a:endParaRPr lang="en-US"/>
          </a:p>
        </p:txBody>
      </p:sp>
    </p:spTree>
    <p:extLst>
      <p:ext uri="{BB962C8B-B14F-4D97-AF65-F5344CB8AC3E}">
        <p14:creationId xmlns:p14="http://schemas.microsoft.com/office/powerpoint/2010/main" val="1620471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0B77B-1F94-4499-A8B3-C0342A4110D3}"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3F1F8-86E1-46C6-8115-F2620BE24F2A}" type="slidenum">
              <a:rPr lang="en-US" smtClean="0"/>
              <a:t>‹#›</a:t>
            </a:fld>
            <a:endParaRPr lang="en-US"/>
          </a:p>
        </p:txBody>
      </p:sp>
    </p:spTree>
    <p:extLst>
      <p:ext uri="{BB962C8B-B14F-4D97-AF65-F5344CB8AC3E}">
        <p14:creationId xmlns:p14="http://schemas.microsoft.com/office/powerpoint/2010/main" val="828207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0B77B-1F94-4499-A8B3-C0342A4110D3}" type="datetimeFigureOut">
              <a:rPr lang="en-US" smtClean="0"/>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F3F1F8-86E1-46C6-8115-F2620BE24F2A}" type="slidenum">
              <a:rPr lang="en-US" smtClean="0"/>
              <a:t>‹#›</a:t>
            </a:fld>
            <a:endParaRPr lang="en-US"/>
          </a:p>
        </p:txBody>
      </p:sp>
    </p:spTree>
    <p:extLst>
      <p:ext uri="{BB962C8B-B14F-4D97-AF65-F5344CB8AC3E}">
        <p14:creationId xmlns:p14="http://schemas.microsoft.com/office/powerpoint/2010/main" val="402921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0B77B-1F94-4499-A8B3-C0342A4110D3}" type="datetimeFigureOut">
              <a:rPr lang="en-US" smtClean="0"/>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F3F1F8-86E1-46C6-8115-F2620BE24F2A}" type="slidenum">
              <a:rPr lang="en-US" smtClean="0"/>
              <a:t>‹#›</a:t>
            </a:fld>
            <a:endParaRPr lang="en-US"/>
          </a:p>
        </p:txBody>
      </p:sp>
    </p:spTree>
    <p:extLst>
      <p:ext uri="{BB962C8B-B14F-4D97-AF65-F5344CB8AC3E}">
        <p14:creationId xmlns:p14="http://schemas.microsoft.com/office/powerpoint/2010/main" val="2331607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0B77B-1F94-4499-A8B3-C0342A4110D3}" type="datetimeFigureOut">
              <a:rPr lang="en-US" smtClean="0"/>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F3F1F8-86E1-46C6-8115-F2620BE24F2A}" type="slidenum">
              <a:rPr lang="en-US" smtClean="0"/>
              <a:t>‹#›</a:t>
            </a:fld>
            <a:endParaRPr lang="en-US"/>
          </a:p>
        </p:txBody>
      </p:sp>
    </p:spTree>
    <p:extLst>
      <p:ext uri="{BB962C8B-B14F-4D97-AF65-F5344CB8AC3E}">
        <p14:creationId xmlns:p14="http://schemas.microsoft.com/office/powerpoint/2010/main" val="3722007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A0B77B-1F94-4499-A8B3-C0342A4110D3}"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3F1F8-86E1-46C6-8115-F2620BE24F2A}" type="slidenum">
              <a:rPr lang="en-US" smtClean="0"/>
              <a:t>‹#›</a:t>
            </a:fld>
            <a:endParaRPr lang="en-US"/>
          </a:p>
        </p:txBody>
      </p:sp>
    </p:spTree>
    <p:extLst>
      <p:ext uri="{BB962C8B-B14F-4D97-AF65-F5344CB8AC3E}">
        <p14:creationId xmlns:p14="http://schemas.microsoft.com/office/powerpoint/2010/main" val="354492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A0B77B-1F94-4499-A8B3-C0342A4110D3}"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3F1F8-86E1-46C6-8115-F2620BE24F2A}" type="slidenum">
              <a:rPr lang="en-US" smtClean="0"/>
              <a:t>‹#›</a:t>
            </a:fld>
            <a:endParaRPr lang="en-US"/>
          </a:p>
        </p:txBody>
      </p:sp>
    </p:spTree>
    <p:extLst>
      <p:ext uri="{BB962C8B-B14F-4D97-AF65-F5344CB8AC3E}">
        <p14:creationId xmlns:p14="http://schemas.microsoft.com/office/powerpoint/2010/main" val="643135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0B77B-1F94-4499-A8B3-C0342A4110D3}" type="datetimeFigureOut">
              <a:rPr lang="en-US" smtClean="0"/>
              <a:t>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3F1F8-86E1-46C6-8115-F2620BE24F2A}" type="slidenum">
              <a:rPr lang="en-US" smtClean="0"/>
              <a:t>‹#›</a:t>
            </a:fld>
            <a:endParaRPr lang="en-US"/>
          </a:p>
        </p:txBody>
      </p:sp>
    </p:spTree>
    <p:extLst>
      <p:ext uri="{BB962C8B-B14F-4D97-AF65-F5344CB8AC3E}">
        <p14:creationId xmlns:p14="http://schemas.microsoft.com/office/powerpoint/2010/main" val="3415211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0B77B-1F94-4499-A8B3-C0342A4110D3}" type="datetimeFigureOut">
              <a:rPr lang="en-US" smtClean="0"/>
              <a:t>3/1/2024</a:t>
            </a:fld>
            <a:endParaRPr lang="en-US"/>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3F1F8-86E1-46C6-8115-F2620BE24F2A}" type="slidenum">
              <a:rPr lang="en-US" smtClean="0"/>
              <a:t>‹#›</a:t>
            </a:fld>
            <a:endParaRPr lang="en-US"/>
          </a:p>
        </p:txBody>
      </p:sp>
    </p:spTree>
    <p:extLst>
      <p:ext uri="{BB962C8B-B14F-4D97-AF65-F5344CB8AC3E}">
        <p14:creationId xmlns:p14="http://schemas.microsoft.com/office/powerpoint/2010/main" val="1903172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9.em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0.emf"/></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mailto:Debbie.lay@childrens.Harvard.edu" TargetMode="External"/><Relationship Id="rId4" Type="http://schemas.openxmlformats.org/officeDocument/2006/relationships/hyperlink" Target="https://www.childrenshospital.org/community-health/collaboration-community-health"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chart" Target="../charts/chart1.xml"/><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chart" Target="../charts/chart2.xml"/><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23.png"/><Relationship Id="rId4" Type="http://schemas.openxmlformats.org/officeDocument/2006/relationships/hyperlink" Target="https://www.tbf.org/news-and-insights/press-releases/2011/november/boston-foundation-special-report-finds-boston-not-immune-to-national-poverty-trend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34831" y="-7977"/>
            <a:ext cx="8885382" cy="6865977"/>
          </a:xfrm>
          <a:prstGeom prst="rect">
            <a:avLst/>
          </a:prstGeom>
        </p:spPr>
      </p:pic>
      <p:sp>
        <p:nvSpPr>
          <p:cNvPr id="2" name="TextBox 1"/>
          <p:cNvSpPr txBox="1"/>
          <p:nvPr/>
        </p:nvSpPr>
        <p:spPr>
          <a:xfrm>
            <a:off x="1935456" y="636220"/>
            <a:ext cx="4974725" cy="2677656"/>
          </a:xfrm>
          <a:prstGeom prst="rect">
            <a:avLst/>
          </a:prstGeom>
          <a:noFill/>
        </p:spPr>
        <p:txBody>
          <a:bodyPr wrap="square" rtlCol="0">
            <a:spAutoFit/>
          </a:bodyPr>
          <a:lstStyle/>
          <a:p>
            <a:pPr algn="ctr"/>
            <a:r>
              <a:rPr lang="en-US" sz="4000" dirty="0" smtClean="0">
                <a:solidFill>
                  <a:schemeClr val="bg1"/>
                </a:solidFill>
              </a:rPr>
              <a:t>Highlights from </a:t>
            </a:r>
            <a:r>
              <a:rPr lang="en-US" sz="4000" dirty="0" smtClean="0">
                <a:solidFill>
                  <a:schemeClr val="bg1"/>
                </a:solidFill>
              </a:rPr>
              <a:t>the 2023 </a:t>
            </a:r>
            <a:r>
              <a:rPr lang="en-US" sz="4000" dirty="0" smtClean="0">
                <a:solidFill>
                  <a:schemeClr val="bg1"/>
                </a:solidFill>
              </a:rPr>
              <a:t>Report</a:t>
            </a:r>
          </a:p>
          <a:p>
            <a:pPr algn="ctr"/>
            <a:endParaRPr lang="en-US" sz="1600" dirty="0">
              <a:solidFill>
                <a:schemeClr val="bg1"/>
              </a:solidFill>
            </a:endParaRPr>
          </a:p>
          <a:p>
            <a:pPr algn="ctr"/>
            <a:r>
              <a:rPr lang="en-US" sz="2400" dirty="0" smtClean="0">
                <a:solidFill>
                  <a:schemeClr val="bg1"/>
                </a:solidFill>
              </a:rPr>
              <a:t>Debbie Lay, MPH, MA</a:t>
            </a:r>
          </a:p>
          <a:p>
            <a:pPr algn="ctr"/>
            <a:r>
              <a:rPr lang="en-US" sz="2400" dirty="0" smtClean="0">
                <a:solidFill>
                  <a:schemeClr val="bg1"/>
                </a:solidFill>
              </a:rPr>
              <a:t>Senior Manager </a:t>
            </a:r>
            <a:r>
              <a:rPr lang="en-US" sz="2400" dirty="0" smtClean="0">
                <a:solidFill>
                  <a:schemeClr val="bg1"/>
                </a:solidFill>
              </a:rPr>
              <a:t>of </a:t>
            </a:r>
            <a:endParaRPr lang="en-US" sz="2400" dirty="0" smtClean="0">
              <a:solidFill>
                <a:schemeClr val="bg1"/>
              </a:solidFill>
            </a:endParaRPr>
          </a:p>
          <a:p>
            <a:pPr algn="ctr"/>
            <a:r>
              <a:rPr lang="en-US" sz="2400" dirty="0" smtClean="0">
                <a:solidFill>
                  <a:schemeClr val="bg1"/>
                </a:solidFill>
              </a:rPr>
              <a:t>Community </a:t>
            </a:r>
            <a:r>
              <a:rPr lang="en-US" sz="2400" dirty="0" smtClean="0">
                <a:solidFill>
                  <a:schemeClr val="bg1"/>
                </a:solidFill>
              </a:rPr>
              <a:t>Health Initiatives</a:t>
            </a:r>
            <a:endParaRPr lang="en-US" sz="2400" dirty="0">
              <a:solidFill>
                <a:schemeClr val="bg1"/>
              </a:solidFill>
            </a:endParaRPr>
          </a:p>
        </p:txBody>
      </p:sp>
    </p:spTree>
    <p:extLst>
      <p:ext uri="{BB962C8B-B14F-4D97-AF65-F5344CB8AC3E}">
        <p14:creationId xmlns:p14="http://schemas.microsoft.com/office/powerpoint/2010/main" val="3304832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6309123"/>
            <a:ext cx="12192000" cy="369455"/>
          </a:xfrm>
          <a:prstGeom prst="rect">
            <a:avLst/>
          </a:prstGeom>
        </p:spPr>
      </p:pic>
      <p:sp>
        <p:nvSpPr>
          <p:cNvPr id="8" name="Text Placeholder 5">
            <a:extLst>
              <a:ext uri="{FF2B5EF4-FFF2-40B4-BE49-F238E27FC236}">
                <a16:creationId xmlns:a16="http://schemas.microsoft.com/office/drawing/2014/main" id="{3DE9349B-247B-4982-A291-161CBF643BAA}"/>
              </a:ext>
            </a:extLst>
          </p:cNvPr>
          <p:cNvSpPr txBox="1">
            <a:spLocks/>
          </p:cNvSpPr>
          <p:nvPr/>
        </p:nvSpPr>
        <p:spPr>
          <a:xfrm>
            <a:off x="3286194" y="1646247"/>
            <a:ext cx="3132477" cy="1402202"/>
          </a:xfrm>
          <a:prstGeom prst="rect">
            <a:avLst/>
          </a:prstGeom>
        </p:spPr>
        <p:txBody>
          <a:bodyPr anchor="t">
            <a:normAutofit/>
          </a:bodyPr>
          <a:lstStyle>
            <a:lvl1pPr marL="228600" indent="-228600" algn="l" defTabSz="914400" rtl="0" eaLnBrk="1" latinLnBrk="0" hangingPunct="1">
              <a:lnSpc>
                <a:spcPct val="100000"/>
              </a:lnSpc>
              <a:spcBef>
                <a:spcPts val="1000"/>
              </a:spcBef>
              <a:buClr>
                <a:schemeClr val="accent3"/>
              </a:buClr>
              <a:buFont typeface="Arial Black" panose="020B0A04020102020204" pitchFamily="34" charset="0"/>
              <a:buChar char="⁄"/>
              <a:defRPr sz="2400" b="0" kern="1200" baseline="0">
                <a:solidFill>
                  <a:schemeClr val="bg2"/>
                </a:solidFill>
                <a:latin typeface="Montserrat SemiBold" panose="00000700000000000000" pitchFamily="2" charset="0"/>
                <a:ea typeface="+mn-ea"/>
                <a:cs typeface="+mn-cs"/>
              </a:defRPr>
            </a:lvl1pPr>
            <a:lvl2pPr marL="685800" indent="-228600" algn="l" defTabSz="914400" rtl="0" eaLnBrk="1" latinLnBrk="0" hangingPunct="1">
              <a:lnSpc>
                <a:spcPct val="100000"/>
              </a:lnSpc>
              <a:spcBef>
                <a:spcPts val="500"/>
              </a:spcBef>
              <a:buClr>
                <a:schemeClr val="bg2"/>
              </a:buClr>
              <a:buFont typeface="Georgia" panose="02040502050405020303" pitchFamily="18" charset="0"/>
              <a:buChar char="-"/>
              <a:defRPr sz="2000" kern="1200">
                <a:solidFill>
                  <a:schemeClr val="bg1"/>
                </a:solidFill>
                <a:latin typeface="Montserrat" panose="00000500000000000000" pitchFamily="2" charset="0"/>
                <a:ea typeface="+mn-ea"/>
                <a:cs typeface="+mn-cs"/>
              </a:defRPr>
            </a:lvl2pPr>
            <a:lvl3pPr marL="914400" indent="-228600" algn="l" defTabSz="914400" rtl="0" eaLnBrk="1" latinLnBrk="0" hangingPunct="1">
              <a:lnSpc>
                <a:spcPct val="100000"/>
              </a:lnSpc>
              <a:spcBef>
                <a:spcPts val="500"/>
              </a:spcBef>
              <a:buClr>
                <a:schemeClr val="bg2"/>
              </a:buClr>
              <a:buFont typeface="Courier New" panose="02070309020205020404" pitchFamily="49" charset="0"/>
              <a:buChar char="o"/>
              <a:defRPr sz="1800" kern="1200">
                <a:solidFill>
                  <a:schemeClr val="bg1"/>
                </a:solidFill>
                <a:latin typeface="Montserrat" panose="00000500000000000000" pitchFamily="2" charset="0"/>
                <a:ea typeface="+mn-ea"/>
                <a:cs typeface="+mn-cs"/>
              </a:defRPr>
            </a:lvl3pPr>
            <a:lvl4pPr marL="118872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bg1"/>
                </a:solidFill>
                <a:latin typeface="Montserrat" panose="00000500000000000000" pitchFamily="2" charset="0"/>
                <a:ea typeface="+mn-ea"/>
                <a:cs typeface="+mn-cs"/>
              </a:defRPr>
            </a:lvl4pPr>
            <a:lvl5pPr marL="1463040" indent="-228600" algn="l" defTabSz="914400" rtl="0" eaLnBrk="1" latinLnBrk="0" hangingPunct="1">
              <a:lnSpc>
                <a:spcPct val="100000"/>
              </a:lnSpc>
              <a:spcBef>
                <a:spcPts val="500"/>
              </a:spcBef>
              <a:buClr>
                <a:schemeClr val="accent1"/>
              </a:buClr>
              <a:buFont typeface="Georgia" panose="02040502050405020303" pitchFamily="18" charset="0"/>
              <a:buChar char="-"/>
              <a:defRPr sz="1600" kern="1200">
                <a:solidFill>
                  <a:schemeClr val="bg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1200"/>
              </a:spcBef>
              <a:buFont typeface="Wingdings" panose="05000000000000000000" pitchFamily="2" charset="2"/>
              <a:buChar char="v"/>
            </a:pPr>
            <a:endParaRPr lang="en-US" sz="800" dirty="0">
              <a:solidFill>
                <a:schemeClr val="accent3"/>
              </a:solidFill>
              <a:latin typeface="+mj-lt"/>
            </a:endParaRPr>
          </a:p>
        </p:txBody>
      </p:sp>
      <p:sp>
        <p:nvSpPr>
          <p:cNvPr id="9" name="TextBox 8">
            <a:extLst>
              <a:ext uri="{FF2B5EF4-FFF2-40B4-BE49-F238E27FC236}">
                <a16:creationId xmlns:a16="http://schemas.microsoft.com/office/drawing/2014/main" id="{343F1387-7C5D-4C6C-8102-028C379B3910}"/>
              </a:ext>
            </a:extLst>
          </p:cNvPr>
          <p:cNvSpPr txBox="1"/>
          <p:nvPr/>
        </p:nvSpPr>
        <p:spPr>
          <a:xfrm>
            <a:off x="-603938" y="1246137"/>
            <a:ext cx="10753984" cy="400110"/>
          </a:xfrm>
          <a:prstGeom prst="rect">
            <a:avLst/>
          </a:prstGeom>
          <a:noFill/>
        </p:spPr>
        <p:txBody>
          <a:bodyPr wrap="square" lIns="0">
            <a:spAutoFit/>
          </a:bodyPr>
          <a:lstStyle/>
          <a:p>
            <a:endParaRPr lang="en-US" sz="2000" dirty="0"/>
          </a:p>
        </p:txBody>
      </p:sp>
      <p:sp>
        <p:nvSpPr>
          <p:cNvPr id="2" name="Title 1"/>
          <p:cNvSpPr>
            <a:spLocks noGrp="1"/>
          </p:cNvSpPr>
          <p:nvPr>
            <p:ph type="title"/>
          </p:nvPr>
        </p:nvSpPr>
        <p:spPr>
          <a:xfrm>
            <a:off x="1407392" y="75863"/>
            <a:ext cx="10515600" cy="1325563"/>
          </a:xfrm>
        </p:spPr>
        <p:txBody>
          <a:bodyPr/>
          <a:lstStyle/>
          <a:p>
            <a:pPr algn="ctr"/>
            <a:r>
              <a:rPr lang="en-US" altLang="en-US" b="1" dirty="0" smtClean="0">
                <a:solidFill>
                  <a:srgbClr val="7030A0"/>
                </a:solidFill>
                <a:latin typeface="+mn-lt"/>
              </a:rPr>
              <a:t>Healthy Living</a:t>
            </a:r>
            <a:endParaRPr lang="en-US" b="1" dirty="0"/>
          </a:p>
        </p:txBody>
      </p:sp>
      <p:sp>
        <p:nvSpPr>
          <p:cNvPr id="3" name="Content Placeholder 2"/>
          <p:cNvSpPr>
            <a:spLocks noGrp="1"/>
          </p:cNvSpPr>
          <p:nvPr>
            <p:ph sz="half" idx="1"/>
          </p:nvPr>
        </p:nvSpPr>
        <p:spPr>
          <a:xfrm>
            <a:off x="695394" y="1389573"/>
            <a:ext cx="5181600" cy="4732717"/>
          </a:xfrm>
          <a:ln>
            <a:solidFill>
              <a:schemeClr val="tx1"/>
            </a:solidFill>
            <a:prstDash val="sysDot"/>
          </a:ln>
        </p:spPr>
        <p:txBody>
          <a:bodyPr>
            <a:noAutofit/>
          </a:bodyPr>
          <a:lstStyle/>
          <a:p>
            <a:pPr marL="0" lvl="0" indent="0">
              <a:spcAft>
                <a:spcPts val="600"/>
              </a:spcAft>
              <a:buNone/>
              <a:defRPr/>
            </a:pPr>
            <a:r>
              <a:rPr lang="en-US" sz="2600" b="1" dirty="0" smtClean="0">
                <a:solidFill>
                  <a:srgbClr val="12A268"/>
                </a:solidFill>
              </a:rPr>
              <a:t>12</a:t>
            </a:r>
            <a:r>
              <a:rPr lang="en-US" sz="2600" b="1" dirty="0" smtClean="0">
                <a:solidFill>
                  <a:prstClr val="black"/>
                </a:solidFill>
              </a:rPr>
              <a:t> </a:t>
            </a:r>
            <a:r>
              <a:rPr lang="en-US" sz="2600" dirty="0">
                <a:solidFill>
                  <a:prstClr val="black"/>
                </a:solidFill>
              </a:rPr>
              <a:t>funded partners </a:t>
            </a:r>
          </a:p>
          <a:p>
            <a:pPr marL="177800" lvl="0" indent="-171450">
              <a:lnSpc>
                <a:spcPct val="70000"/>
              </a:lnSpc>
              <a:spcAft>
                <a:spcPts val="400"/>
              </a:spcAft>
              <a:defRPr/>
            </a:pPr>
            <a:r>
              <a:rPr lang="en-US" sz="2400" dirty="0" smtClean="0">
                <a:solidFill>
                  <a:prstClr val="black"/>
                </a:solidFill>
              </a:rPr>
              <a:t>Engage </a:t>
            </a:r>
            <a:r>
              <a:rPr lang="en-US" sz="2400" dirty="0">
                <a:solidFill>
                  <a:prstClr val="black"/>
                </a:solidFill>
              </a:rPr>
              <a:t>children and families in physical activity </a:t>
            </a:r>
          </a:p>
          <a:p>
            <a:pPr marL="177800" lvl="0" indent="-171450">
              <a:lnSpc>
                <a:spcPct val="70000"/>
              </a:lnSpc>
              <a:spcAft>
                <a:spcPts val="400"/>
              </a:spcAft>
              <a:defRPr/>
            </a:pPr>
            <a:r>
              <a:rPr lang="en-US" sz="2400" dirty="0">
                <a:solidFill>
                  <a:prstClr val="black"/>
                </a:solidFill>
              </a:rPr>
              <a:t>Engage youth in urban farming, provide nutrition education, and support local food systems</a:t>
            </a:r>
          </a:p>
          <a:p>
            <a:pPr marL="177800" lvl="0" indent="-171450">
              <a:lnSpc>
                <a:spcPct val="70000"/>
              </a:lnSpc>
              <a:spcAft>
                <a:spcPts val="400"/>
              </a:spcAft>
              <a:defRPr/>
            </a:pPr>
            <a:r>
              <a:rPr lang="en-US" sz="2400" dirty="0">
                <a:solidFill>
                  <a:prstClr val="black"/>
                </a:solidFill>
              </a:rPr>
              <a:t>Educate caregivers about healthy eating and active lifestyles</a:t>
            </a:r>
          </a:p>
          <a:p>
            <a:pPr marL="177800" lvl="0" indent="-171450">
              <a:lnSpc>
                <a:spcPct val="70000"/>
              </a:lnSpc>
              <a:spcAft>
                <a:spcPts val="400"/>
              </a:spcAft>
              <a:defRPr/>
            </a:pPr>
            <a:r>
              <a:rPr lang="en-US" sz="2400" dirty="0">
                <a:solidFill>
                  <a:prstClr val="black"/>
                </a:solidFill>
              </a:rPr>
              <a:t>Engage youth as leaders within programs</a:t>
            </a:r>
          </a:p>
          <a:p>
            <a:pPr marL="177800" lvl="0" indent="-171450">
              <a:lnSpc>
                <a:spcPct val="70000"/>
              </a:lnSpc>
              <a:spcAft>
                <a:spcPts val="400"/>
              </a:spcAft>
              <a:defRPr/>
            </a:pPr>
            <a:r>
              <a:rPr lang="en-US" sz="2400" dirty="0">
                <a:solidFill>
                  <a:prstClr val="black"/>
                </a:solidFill>
              </a:rPr>
              <a:t>Distribute free meals and produce to </a:t>
            </a:r>
            <a:r>
              <a:rPr lang="en-US" sz="2400" dirty="0" smtClean="0">
                <a:solidFill>
                  <a:prstClr val="black"/>
                </a:solidFill>
              </a:rPr>
              <a:t>families</a:t>
            </a:r>
            <a:endParaRPr lang="en-US" sz="2400" dirty="0">
              <a:solidFill>
                <a:prstClr val="black"/>
              </a:solidFill>
            </a:endParaRPr>
          </a:p>
        </p:txBody>
      </p:sp>
      <p:sp>
        <p:nvSpPr>
          <p:cNvPr id="5" name="Content Placeholder 4"/>
          <p:cNvSpPr>
            <a:spLocks noGrp="1"/>
          </p:cNvSpPr>
          <p:nvPr>
            <p:ph sz="half" idx="2"/>
          </p:nvPr>
        </p:nvSpPr>
        <p:spPr>
          <a:xfrm>
            <a:off x="6267778" y="1417706"/>
            <a:ext cx="5181600" cy="4704585"/>
          </a:xfrm>
          <a:ln>
            <a:solidFill>
              <a:schemeClr val="tx1"/>
            </a:solidFill>
            <a:prstDash val="sysDot"/>
          </a:ln>
        </p:spPr>
        <p:txBody>
          <a:bodyPr>
            <a:noAutofit/>
          </a:bodyPr>
          <a:lstStyle/>
          <a:p>
            <a:pPr marL="0" indent="0">
              <a:buNone/>
            </a:pPr>
            <a:r>
              <a:rPr lang="en-US" sz="2400" b="1" dirty="0">
                <a:solidFill>
                  <a:srgbClr val="12A268"/>
                </a:solidFill>
              </a:rPr>
              <a:t>Sept 2021 – Aug </a:t>
            </a:r>
            <a:r>
              <a:rPr lang="en-US" sz="2400" b="1" dirty="0" smtClean="0">
                <a:solidFill>
                  <a:srgbClr val="12A268"/>
                </a:solidFill>
              </a:rPr>
              <a:t>2023 Highlights</a:t>
            </a:r>
          </a:p>
          <a:p>
            <a:pPr marL="0" indent="0">
              <a:buNone/>
            </a:pPr>
            <a:endParaRPr lang="en-US" sz="1000" b="1" dirty="0">
              <a:solidFill>
                <a:srgbClr val="12A268"/>
              </a:solidFill>
            </a:endParaRPr>
          </a:p>
          <a:p>
            <a:pPr marL="285750" indent="-285750">
              <a:lnSpc>
                <a:spcPct val="70000"/>
              </a:lnSpc>
            </a:pPr>
            <a:r>
              <a:rPr lang="en-US" sz="2400" b="1" dirty="0" smtClean="0"/>
              <a:t>&gt;2,250 </a:t>
            </a:r>
            <a:r>
              <a:rPr lang="en-US" sz="2400" dirty="0" smtClean="0"/>
              <a:t>community members engaged</a:t>
            </a:r>
            <a:endParaRPr lang="en-US" sz="2400" dirty="0"/>
          </a:p>
          <a:p>
            <a:pPr marL="285750" indent="-285750">
              <a:lnSpc>
                <a:spcPct val="70000"/>
              </a:lnSpc>
            </a:pPr>
            <a:r>
              <a:rPr lang="en-US" sz="2400" b="1" dirty="0" smtClean="0"/>
              <a:t>345</a:t>
            </a:r>
            <a:r>
              <a:rPr lang="en-US" sz="2400" dirty="0" smtClean="0"/>
              <a:t> sessions of healthy eating and farming education</a:t>
            </a:r>
            <a:endParaRPr lang="en-US" sz="2400" dirty="0" smtClean="0"/>
          </a:p>
          <a:p>
            <a:pPr marL="285750" indent="-285750">
              <a:lnSpc>
                <a:spcPct val="70000"/>
              </a:lnSpc>
            </a:pPr>
            <a:r>
              <a:rPr lang="en-US" sz="2400" b="1" dirty="0" smtClean="0"/>
              <a:t>50,868</a:t>
            </a:r>
            <a:r>
              <a:rPr lang="en-US" sz="2400" dirty="0" smtClean="0"/>
              <a:t> servings of produce distributed and </a:t>
            </a:r>
            <a:r>
              <a:rPr lang="en-US" sz="2400" dirty="0" smtClean="0"/>
              <a:t>purchased</a:t>
            </a:r>
          </a:p>
          <a:p>
            <a:pPr marL="285750" indent="-285750">
              <a:lnSpc>
                <a:spcPct val="70000"/>
              </a:lnSpc>
            </a:pPr>
            <a:r>
              <a:rPr lang="en-US" sz="2400" b="1" dirty="0"/>
              <a:t>94 </a:t>
            </a:r>
            <a:r>
              <a:rPr lang="en-US" sz="2400" dirty="0"/>
              <a:t>youth </a:t>
            </a:r>
            <a:r>
              <a:rPr lang="en-US" sz="2400" dirty="0" smtClean="0"/>
              <a:t>increased </a:t>
            </a:r>
            <a:r>
              <a:rPr lang="en-US" sz="2400" dirty="0"/>
              <a:t>their knowledge of health, nutrition, and social determinants of health through </a:t>
            </a:r>
            <a:r>
              <a:rPr lang="en-US" sz="2400" dirty="0" smtClean="0"/>
              <a:t>trainings</a:t>
            </a:r>
          </a:p>
          <a:p>
            <a:pPr marL="285750" indent="-285750">
              <a:lnSpc>
                <a:spcPct val="70000"/>
              </a:lnSpc>
            </a:pPr>
            <a:r>
              <a:rPr lang="en-US" sz="2400" b="1" dirty="0"/>
              <a:t>278</a:t>
            </a:r>
            <a:r>
              <a:rPr lang="en-US" sz="2400" dirty="0"/>
              <a:t> parents adopted healthy behaviors after participating in healthy living conversations </a:t>
            </a:r>
          </a:p>
          <a:p>
            <a:pPr marL="285750" indent="-285750"/>
            <a:endParaRPr lang="en-US" sz="2600" dirty="0" smtClean="0"/>
          </a:p>
          <a:p>
            <a:pPr marL="285750" indent="-285750"/>
            <a:endParaRPr lang="en-US" sz="2600" dirty="0" smtClean="0"/>
          </a:p>
          <a:p>
            <a:pPr marL="0" indent="0">
              <a:buNone/>
            </a:pPr>
            <a:endParaRPr lang="en-US" sz="2600" dirty="0"/>
          </a:p>
        </p:txBody>
      </p:sp>
      <p:pic>
        <p:nvPicPr>
          <p:cNvPr id="6" name="Picture 5"/>
          <p:cNvPicPr>
            <a:picLocks noChangeAspect="1"/>
          </p:cNvPicPr>
          <p:nvPr/>
        </p:nvPicPr>
        <p:blipFill>
          <a:blip r:embed="rId4"/>
          <a:stretch>
            <a:fillRect/>
          </a:stretch>
        </p:blipFill>
        <p:spPr>
          <a:xfrm>
            <a:off x="3845053" y="260139"/>
            <a:ext cx="1007379" cy="957009"/>
          </a:xfrm>
          <a:prstGeom prst="rect">
            <a:avLst/>
          </a:prstGeom>
        </p:spPr>
      </p:pic>
    </p:spTree>
    <p:extLst>
      <p:ext uri="{BB962C8B-B14F-4D97-AF65-F5344CB8AC3E}">
        <p14:creationId xmlns:p14="http://schemas.microsoft.com/office/powerpoint/2010/main" val="2477608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6309123"/>
            <a:ext cx="12192000" cy="369455"/>
          </a:xfrm>
          <a:prstGeom prst="rect">
            <a:avLst/>
          </a:prstGeom>
        </p:spPr>
      </p:pic>
      <p:sp>
        <p:nvSpPr>
          <p:cNvPr id="8" name="Text Placeholder 5">
            <a:extLst>
              <a:ext uri="{FF2B5EF4-FFF2-40B4-BE49-F238E27FC236}">
                <a16:creationId xmlns:a16="http://schemas.microsoft.com/office/drawing/2014/main" id="{3DE9349B-247B-4982-A291-161CBF643BAA}"/>
              </a:ext>
            </a:extLst>
          </p:cNvPr>
          <p:cNvSpPr txBox="1">
            <a:spLocks/>
          </p:cNvSpPr>
          <p:nvPr/>
        </p:nvSpPr>
        <p:spPr>
          <a:xfrm>
            <a:off x="3286194" y="1646247"/>
            <a:ext cx="3132477" cy="1402202"/>
          </a:xfrm>
          <a:prstGeom prst="rect">
            <a:avLst/>
          </a:prstGeom>
        </p:spPr>
        <p:txBody>
          <a:bodyPr anchor="t">
            <a:normAutofit/>
          </a:bodyPr>
          <a:lstStyle>
            <a:lvl1pPr marL="228600" indent="-228600" algn="l" defTabSz="914400" rtl="0" eaLnBrk="1" latinLnBrk="0" hangingPunct="1">
              <a:lnSpc>
                <a:spcPct val="100000"/>
              </a:lnSpc>
              <a:spcBef>
                <a:spcPts val="1000"/>
              </a:spcBef>
              <a:buClr>
                <a:schemeClr val="accent3"/>
              </a:buClr>
              <a:buFont typeface="Arial Black" panose="020B0A04020102020204" pitchFamily="34" charset="0"/>
              <a:buChar char="⁄"/>
              <a:defRPr sz="2400" b="0" kern="1200" baseline="0">
                <a:solidFill>
                  <a:schemeClr val="bg2"/>
                </a:solidFill>
                <a:latin typeface="Montserrat SemiBold" panose="00000700000000000000" pitchFamily="2" charset="0"/>
                <a:ea typeface="+mn-ea"/>
                <a:cs typeface="+mn-cs"/>
              </a:defRPr>
            </a:lvl1pPr>
            <a:lvl2pPr marL="685800" indent="-228600" algn="l" defTabSz="914400" rtl="0" eaLnBrk="1" latinLnBrk="0" hangingPunct="1">
              <a:lnSpc>
                <a:spcPct val="100000"/>
              </a:lnSpc>
              <a:spcBef>
                <a:spcPts val="500"/>
              </a:spcBef>
              <a:buClr>
                <a:schemeClr val="bg2"/>
              </a:buClr>
              <a:buFont typeface="Georgia" panose="02040502050405020303" pitchFamily="18" charset="0"/>
              <a:buChar char="-"/>
              <a:defRPr sz="2000" kern="1200">
                <a:solidFill>
                  <a:schemeClr val="bg1"/>
                </a:solidFill>
                <a:latin typeface="Montserrat" panose="00000500000000000000" pitchFamily="2" charset="0"/>
                <a:ea typeface="+mn-ea"/>
                <a:cs typeface="+mn-cs"/>
              </a:defRPr>
            </a:lvl2pPr>
            <a:lvl3pPr marL="914400" indent="-228600" algn="l" defTabSz="914400" rtl="0" eaLnBrk="1" latinLnBrk="0" hangingPunct="1">
              <a:lnSpc>
                <a:spcPct val="100000"/>
              </a:lnSpc>
              <a:spcBef>
                <a:spcPts val="500"/>
              </a:spcBef>
              <a:buClr>
                <a:schemeClr val="bg2"/>
              </a:buClr>
              <a:buFont typeface="Courier New" panose="02070309020205020404" pitchFamily="49" charset="0"/>
              <a:buChar char="o"/>
              <a:defRPr sz="1800" kern="1200">
                <a:solidFill>
                  <a:schemeClr val="bg1"/>
                </a:solidFill>
                <a:latin typeface="Montserrat" panose="00000500000000000000" pitchFamily="2" charset="0"/>
                <a:ea typeface="+mn-ea"/>
                <a:cs typeface="+mn-cs"/>
              </a:defRPr>
            </a:lvl3pPr>
            <a:lvl4pPr marL="118872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bg1"/>
                </a:solidFill>
                <a:latin typeface="Montserrat" panose="00000500000000000000" pitchFamily="2" charset="0"/>
                <a:ea typeface="+mn-ea"/>
                <a:cs typeface="+mn-cs"/>
              </a:defRPr>
            </a:lvl4pPr>
            <a:lvl5pPr marL="1463040" indent="-228600" algn="l" defTabSz="914400" rtl="0" eaLnBrk="1" latinLnBrk="0" hangingPunct="1">
              <a:lnSpc>
                <a:spcPct val="100000"/>
              </a:lnSpc>
              <a:spcBef>
                <a:spcPts val="500"/>
              </a:spcBef>
              <a:buClr>
                <a:schemeClr val="accent1"/>
              </a:buClr>
              <a:buFont typeface="Georgia" panose="02040502050405020303" pitchFamily="18" charset="0"/>
              <a:buChar char="-"/>
              <a:defRPr sz="1600" kern="1200">
                <a:solidFill>
                  <a:schemeClr val="bg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1200"/>
              </a:spcBef>
              <a:buFont typeface="Wingdings" panose="05000000000000000000" pitchFamily="2" charset="2"/>
              <a:buChar char="v"/>
            </a:pPr>
            <a:endParaRPr lang="en-US" sz="800" dirty="0">
              <a:solidFill>
                <a:schemeClr val="accent3"/>
              </a:solidFill>
              <a:latin typeface="+mj-lt"/>
            </a:endParaRPr>
          </a:p>
        </p:txBody>
      </p:sp>
      <p:sp>
        <p:nvSpPr>
          <p:cNvPr id="9" name="TextBox 8">
            <a:extLst>
              <a:ext uri="{FF2B5EF4-FFF2-40B4-BE49-F238E27FC236}">
                <a16:creationId xmlns:a16="http://schemas.microsoft.com/office/drawing/2014/main" id="{343F1387-7C5D-4C6C-8102-028C379B3910}"/>
              </a:ext>
            </a:extLst>
          </p:cNvPr>
          <p:cNvSpPr txBox="1"/>
          <p:nvPr/>
        </p:nvSpPr>
        <p:spPr>
          <a:xfrm>
            <a:off x="-524560" y="1188148"/>
            <a:ext cx="10753984" cy="400110"/>
          </a:xfrm>
          <a:prstGeom prst="rect">
            <a:avLst/>
          </a:prstGeom>
          <a:noFill/>
        </p:spPr>
        <p:txBody>
          <a:bodyPr wrap="square" lIns="0">
            <a:spAutoFit/>
          </a:bodyPr>
          <a:lstStyle/>
          <a:p>
            <a:endParaRPr lang="en-US" sz="2000" dirty="0"/>
          </a:p>
        </p:txBody>
      </p:sp>
      <p:sp>
        <p:nvSpPr>
          <p:cNvPr id="2" name="Title 1"/>
          <p:cNvSpPr>
            <a:spLocks noGrp="1"/>
          </p:cNvSpPr>
          <p:nvPr>
            <p:ph type="title"/>
          </p:nvPr>
        </p:nvSpPr>
        <p:spPr>
          <a:xfrm>
            <a:off x="538181" y="195993"/>
            <a:ext cx="11115640" cy="1325563"/>
          </a:xfrm>
        </p:spPr>
        <p:txBody>
          <a:bodyPr/>
          <a:lstStyle/>
          <a:p>
            <a:pPr algn="ctr"/>
            <a:r>
              <a:rPr lang="en-US" altLang="en-US" b="1" dirty="0" smtClean="0">
                <a:solidFill>
                  <a:srgbClr val="7030A0"/>
                </a:solidFill>
                <a:latin typeface="+mn-lt"/>
              </a:rPr>
              <a:t>Family Housing </a:t>
            </a:r>
            <a:r>
              <a:rPr lang="en-US" altLang="en-US" b="1" dirty="0" smtClean="0">
                <a:solidFill>
                  <a:srgbClr val="7030A0"/>
                </a:solidFill>
                <a:latin typeface="+mn-lt"/>
              </a:rPr>
              <a:t>Stability </a:t>
            </a:r>
            <a:br>
              <a:rPr lang="en-US" altLang="en-US" b="1" dirty="0" smtClean="0">
                <a:solidFill>
                  <a:srgbClr val="7030A0"/>
                </a:solidFill>
                <a:latin typeface="+mn-lt"/>
              </a:rPr>
            </a:br>
            <a:r>
              <a:rPr lang="en-US" altLang="en-US" b="1" dirty="0" smtClean="0">
                <a:solidFill>
                  <a:srgbClr val="7030A0"/>
                </a:solidFill>
                <a:latin typeface="+mn-lt"/>
              </a:rPr>
              <a:t>&amp; Economic Opportunity</a:t>
            </a:r>
            <a:endParaRPr lang="en-US" b="1" dirty="0">
              <a:latin typeface="+mn-lt"/>
            </a:endParaRPr>
          </a:p>
        </p:txBody>
      </p:sp>
      <p:sp>
        <p:nvSpPr>
          <p:cNvPr id="3" name="Content Placeholder 2"/>
          <p:cNvSpPr>
            <a:spLocks noGrp="1"/>
          </p:cNvSpPr>
          <p:nvPr>
            <p:ph sz="half" idx="1"/>
          </p:nvPr>
        </p:nvSpPr>
        <p:spPr>
          <a:xfrm>
            <a:off x="650895" y="1521557"/>
            <a:ext cx="5572384" cy="4456532"/>
          </a:xfrm>
          <a:ln>
            <a:solidFill>
              <a:schemeClr val="tx1"/>
            </a:solidFill>
            <a:prstDash val="sysDot"/>
          </a:ln>
        </p:spPr>
        <p:txBody>
          <a:bodyPr>
            <a:noAutofit/>
          </a:bodyPr>
          <a:lstStyle/>
          <a:p>
            <a:pPr marL="0" lvl="0" indent="0">
              <a:buNone/>
              <a:defRPr/>
            </a:pPr>
            <a:r>
              <a:rPr lang="en-US" b="1" dirty="0" smtClean="0">
                <a:solidFill>
                  <a:srgbClr val="12A268"/>
                </a:solidFill>
              </a:rPr>
              <a:t>6 </a:t>
            </a:r>
            <a:r>
              <a:rPr lang="en-US" dirty="0">
                <a:solidFill>
                  <a:prstClr val="black"/>
                </a:solidFill>
              </a:rPr>
              <a:t>funded </a:t>
            </a:r>
            <a:r>
              <a:rPr lang="en-US" dirty="0" smtClean="0">
                <a:solidFill>
                  <a:prstClr val="black"/>
                </a:solidFill>
              </a:rPr>
              <a:t>partners</a:t>
            </a:r>
            <a:endParaRPr lang="en-US" dirty="0">
              <a:solidFill>
                <a:prstClr val="black"/>
              </a:solidFill>
            </a:endParaRPr>
          </a:p>
          <a:p>
            <a:pPr marL="177800" lvl="0" indent="-171450">
              <a:spcAft>
                <a:spcPts val="600"/>
              </a:spcAft>
              <a:defRPr/>
            </a:pPr>
            <a:r>
              <a:rPr lang="en-US" sz="2400" dirty="0" smtClean="0">
                <a:solidFill>
                  <a:prstClr val="black"/>
                </a:solidFill>
              </a:rPr>
              <a:t>Engage </a:t>
            </a:r>
            <a:r>
              <a:rPr lang="en-US" sz="2400" dirty="0">
                <a:solidFill>
                  <a:prstClr val="black"/>
                </a:solidFill>
              </a:rPr>
              <a:t>residents in advocacy efforts to improve availability of affordable housing and protect tenants’ rights</a:t>
            </a:r>
          </a:p>
          <a:p>
            <a:pPr marL="177800" lvl="0" indent="-171450">
              <a:spcAft>
                <a:spcPts val="600"/>
              </a:spcAft>
              <a:defRPr/>
            </a:pPr>
            <a:r>
              <a:rPr lang="en-US" sz="2400" dirty="0">
                <a:solidFill>
                  <a:prstClr val="black"/>
                </a:solidFill>
              </a:rPr>
              <a:t>Build strategic partnerships to improve policymaker knowledge of tenant-driven housing policy </a:t>
            </a:r>
          </a:p>
          <a:p>
            <a:pPr marL="177800" lvl="0" indent="-171450">
              <a:spcAft>
                <a:spcPts val="600"/>
              </a:spcAft>
              <a:defRPr/>
            </a:pPr>
            <a:r>
              <a:rPr lang="en-US" sz="2400" dirty="0">
                <a:solidFill>
                  <a:prstClr val="black"/>
                </a:solidFill>
              </a:rPr>
              <a:t>Provide individual counseling, rental assistance, and/or financial savings programs</a:t>
            </a:r>
            <a:endParaRPr lang="en-US" sz="2400" dirty="0">
              <a:solidFill>
                <a:prstClr val="black"/>
              </a:solidFill>
            </a:endParaRPr>
          </a:p>
        </p:txBody>
      </p:sp>
      <p:sp>
        <p:nvSpPr>
          <p:cNvPr id="5" name="Content Placeholder 4"/>
          <p:cNvSpPr>
            <a:spLocks noGrp="1"/>
          </p:cNvSpPr>
          <p:nvPr>
            <p:ph sz="half" idx="2"/>
          </p:nvPr>
        </p:nvSpPr>
        <p:spPr>
          <a:xfrm>
            <a:off x="6418671" y="1521556"/>
            <a:ext cx="5181600" cy="4444903"/>
          </a:xfrm>
          <a:ln>
            <a:solidFill>
              <a:schemeClr val="tx1"/>
            </a:solidFill>
            <a:prstDash val="sysDot"/>
          </a:ln>
        </p:spPr>
        <p:txBody>
          <a:bodyPr>
            <a:normAutofit fontScale="25000" lnSpcReduction="20000"/>
          </a:bodyPr>
          <a:lstStyle/>
          <a:p>
            <a:pPr marL="0" indent="0">
              <a:buNone/>
            </a:pPr>
            <a:endParaRPr lang="en-US" dirty="0" smtClean="0"/>
          </a:p>
          <a:p>
            <a:pPr marL="0" indent="0">
              <a:buNone/>
            </a:pPr>
            <a:r>
              <a:rPr lang="en-US" sz="10400" b="1" dirty="0" smtClean="0">
                <a:solidFill>
                  <a:srgbClr val="12A268"/>
                </a:solidFill>
              </a:rPr>
              <a:t>Sept 2021 – Aug 2023 Highlights</a:t>
            </a:r>
            <a:endParaRPr lang="en-US" sz="10400" b="1" dirty="0" smtClean="0">
              <a:solidFill>
                <a:srgbClr val="7030A0"/>
              </a:solidFill>
            </a:endParaRPr>
          </a:p>
          <a:p>
            <a:endParaRPr lang="en-US" sz="4700" dirty="0" smtClean="0">
              <a:solidFill>
                <a:srgbClr val="7030A0"/>
              </a:solidFill>
            </a:endParaRPr>
          </a:p>
          <a:p>
            <a:pPr marL="285750" indent="-285750"/>
            <a:r>
              <a:rPr lang="en-US" sz="9600" b="1" dirty="0" smtClean="0"/>
              <a:t>Nearly 3,000 </a:t>
            </a:r>
            <a:r>
              <a:rPr lang="en-US" sz="9600" dirty="0">
                <a:solidFill>
                  <a:prstClr val="black"/>
                </a:solidFill>
              </a:rPr>
              <a:t>residents </a:t>
            </a:r>
            <a:r>
              <a:rPr lang="en-US" sz="9600" dirty="0" smtClean="0">
                <a:solidFill>
                  <a:prstClr val="black"/>
                </a:solidFill>
              </a:rPr>
              <a:t>engaged</a:t>
            </a:r>
          </a:p>
          <a:p>
            <a:pPr marL="285750" indent="-285750"/>
            <a:r>
              <a:rPr lang="en-US" sz="9600" b="1" dirty="0" smtClean="0"/>
              <a:t>51</a:t>
            </a:r>
            <a:r>
              <a:rPr lang="en-US" sz="9600" dirty="0" smtClean="0"/>
              <a:t> </a:t>
            </a:r>
            <a:r>
              <a:rPr lang="en-US" sz="9600" dirty="0"/>
              <a:t>meetings with policymakers to discuss affordable homeownership </a:t>
            </a:r>
            <a:r>
              <a:rPr lang="en-US" sz="9600" dirty="0" smtClean="0"/>
              <a:t>policies</a:t>
            </a:r>
            <a:endParaRPr lang="en-US" sz="9600" dirty="0" smtClean="0"/>
          </a:p>
          <a:p>
            <a:pPr marL="285750" indent="-285750"/>
            <a:r>
              <a:rPr lang="en-US" sz="9600" b="1" dirty="0"/>
              <a:t>1,810</a:t>
            </a:r>
            <a:r>
              <a:rPr lang="en-US" sz="9600" dirty="0"/>
              <a:t> households participated in housing and/or economic support services</a:t>
            </a:r>
          </a:p>
          <a:p>
            <a:pPr marL="285750" indent="-285750"/>
            <a:r>
              <a:rPr lang="en-US" sz="9600" b="1" dirty="0" smtClean="0"/>
              <a:t>$</a:t>
            </a:r>
            <a:r>
              <a:rPr lang="en-US" sz="9600" b="1" dirty="0"/>
              <a:t>630 million </a:t>
            </a:r>
            <a:r>
              <a:rPr lang="en-US" sz="9600" dirty="0"/>
              <a:t>secured for new affordable homeownership </a:t>
            </a:r>
            <a:r>
              <a:rPr lang="en-US" sz="9600" dirty="0" smtClean="0"/>
              <a:t>units</a:t>
            </a:r>
          </a:p>
          <a:p>
            <a:pPr marL="285750" indent="-285750"/>
            <a:r>
              <a:rPr lang="en-US" sz="9600" b="1" dirty="0" smtClean="0"/>
              <a:t>434</a:t>
            </a:r>
            <a:r>
              <a:rPr lang="en-US" sz="9600" dirty="0" smtClean="0"/>
              <a:t> </a:t>
            </a:r>
            <a:r>
              <a:rPr lang="en-US" sz="9600" dirty="0" smtClean="0"/>
              <a:t>families stably housed</a:t>
            </a:r>
          </a:p>
          <a:p>
            <a:pPr marL="285750" indent="-285750"/>
            <a:endParaRPr lang="en-US" sz="4700" dirty="0"/>
          </a:p>
        </p:txBody>
      </p:sp>
      <p:pic>
        <p:nvPicPr>
          <p:cNvPr id="6" name="Picture 5"/>
          <p:cNvPicPr>
            <a:picLocks noChangeAspect="1"/>
          </p:cNvPicPr>
          <p:nvPr/>
        </p:nvPicPr>
        <p:blipFill>
          <a:blip r:embed="rId4"/>
          <a:stretch>
            <a:fillRect/>
          </a:stretch>
        </p:blipFill>
        <p:spPr>
          <a:xfrm>
            <a:off x="1910879" y="355642"/>
            <a:ext cx="1199815" cy="994583"/>
          </a:xfrm>
          <a:prstGeom prst="rect">
            <a:avLst/>
          </a:prstGeom>
        </p:spPr>
      </p:pic>
    </p:spTree>
    <p:extLst>
      <p:ext uri="{BB962C8B-B14F-4D97-AF65-F5344CB8AC3E}">
        <p14:creationId xmlns:p14="http://schemas.microsoft.com/office/powerpoint/2010/main" val="1213715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6309123"/>
            <a:ext cx="12192000" cy="369455"/>
          </a:xfrm>
          <a:prstGeom prst="rect">
            <a:avLst/>
          </a:prstGeom>
        </p:spPr>
      </p:pic>
      <p:sp>
        <p:nvSpPr>
          <p:cNvPr id="8" name="Text Placeholder 5">
            <a:extLst>
              <a:ext uri="{FF2B5EF4-FFF2-40B4-BE49-F238E27FC236}">
                <a16:creationId xmlns:a16="http://schemas.microsoft.com/office/drawing/2014/main" id="{3DE9349B-247B-4982-A291-161CBF643BAA}"/>
              </a:ext>
            </a:extLst>
          </p:cNvPr>
          <p:cNvSpPr txBox="1">
            <a:spLocks/>
          </p:cNvSpPr>
          <p:nvPr/>
        </p:nvSpPr>
        <p:spPr>
          <a:xfrm>
            <a:off x="3286194" y="1646247"/>
            <a:ext cx="3132477" cy="1402202"/>
          </a:xfrm>
          <a:prstGeom prst="rect">
            <a:avLst/>
          </a:prstGeom>
        </p:spPr>
        <p:txBody>
          <a:bodyPr anchor="t">
            <a:normAutofit/>
          </a:bodyPr>
          <a:lstStyle>
            <a:lvl1pPr marL="228600" indent="-228600" algn="l" defTabSz="914400" rtl="0" eaLnBrk="1" latinLnBrk="0" hangingPunct="1">
              <a:lnSpc>
                <a:spcPct val="100000"/>
              </a:lnSpc>
              <a:spcBef>
                <a:spcPts val="1000"/>
              </a:spcBef>
              <a:buClr>
                <a:schemeClr val="accent3"/>
              </a:buClr>
              <a:buFont typeface="Arial Black" panose="020B0A04020102020204" pitchFamily="34" charset="0"/>
              <a:buChar char="⁄"/>
              <a:defRPr sz="2400" b="0" kern="1200" baseline="0">
                <a:solidFill>
                  <a:schemeClr val="bg2"/>
                </a:solidFill>
                <a:latin typeface="Montserrat SemiBold" panose="00000700000000000000" pitchFamily="2" charset="0"/>
                <a:ea typeface="+mn-ea"/>
                <a:cs typeface="+mn-cs"/>
              </a:defRPr>
            </a:lvl1pPr>
            <a:lvl2pPr marL="685800" indent="-228600" algn="l" defTabSz="914400" rtl="0" eaLnBrk="1" latinLnBrk="0" hangingPunct="1">
              <a:lnSpc>
                <a:spcPct val="100000"/>
              </a:lnSpc>
              <a:spcBef>
                <a:spcPts val="500"/>
              </a:spcBef>
              <a:buClr>
                <a:schemeClr val="bg2"/>
              </a:buClr>
              <a:buFont typeface="Georgia" panose="02040502050405020303" pitchFamily="18" charset="0"/>
              <a:buChar char="-"/>
              <a:defRPr sz="2000" kern="1200">
                <a:solidFill>
                  <a:schemeClr val="bg1"/>
                </a:solidFill>
                <a:latin typeface="Montserrat" panose="00000500000000000000" pitchFamily="2" charset="0"/>
                <a:ea typeface="+mn-ea"/>
                <a:cs typeface="+mn-cs"/>
              </a:defRPr>
            </a:lvl2pPr>
            <a:lvl3pPr marL="914400" indent="-228600" algn="l" defTabSz="914400" rtl="0" eaLnBrk="1" latinLnBrk="0" hangingPunct="1">
              <a:lnSpc>
                <a:spcPct val="100000"/>
              </a:lnSpc>
              <a:spcBef>
                <a:spcPts val="500"/>
              </a:spcBef>
              <a:buClr>
                <a:schemeClr val="bg2"/>
              </a:buClr>
              <a:buFont typeface="Courier New" panose="02070309020205020404" pitchFamily="49" charset="0"/>
              <a:buChar char="o"/>
              <a:defRPr sz="1800" kern="1200">
                <a:solidFill>
                  <a:schemeClr val="bg1"/>
                </a:solidFill>
                <a:latin typeface="Montserrat" panose="00000500000000000000" pitchFamily="2" charset="0"/>
                <a:ea typeface="+mn-ea"/>
                <a:cs typeface="+mn-cs"/>
              </a:defRPr>
            </a:lvl3pPr>
            <a:lvl4pPr marL="118872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bg1"/>
                </a:solidFill>
                <a:latin typeface="Montserrat" panose="00000500000000000000" pitchFamily="2" charset="0"/>
                <a:ea typeface="+mn-ea"/>
                <a:cs typeface="+mn-cs"/>
              </a:defRPr>
            </a:lvl4pPr>
            <a:lvl5pPr marL="1463040" indent="-228600" algn="l" defTabSz="914400" rtl="0" eaLnBrk="1" latinLnBrk="0" hangingPunct="1">
              <a:lnSpc>
                <a:spcPct val="100000"/>
              </a:lnSpc>
              <a:spcBef>
                <a:spcPts val="500"/>
              </a:spcBef>
              <a:buClr>
                <a:schemeClr val="accent1"/>
              </a:buClr>
              <a:buFont typeface="Georgia" panose="02040502050405020303" pitchFamily="18" charset="0"/>
              <a:buChar char="-"/>
              <a:defRPr sz="1600" kern="1200">
                <a:solidFill>
                  <a:schemeClr val="bg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1200"/>
              </a:spcBef>
              <a:buFont typeface="Wingdings" panose="05000000000000000000" pitchFamily="2" charset="2"/>
              <a:buChar char="v"/>
            </a:pPr>
            <a:endParaRPr lang="en-US" sz="800" dirty="0">
              <a:solidFill>
                <a:schemeClr val="accent3"/>
              </a:solidFill>
              <a:latin typeface="+mj-lt"/>
            </a:endParaRPr>
          </a:p>
        </p:txBody>
      </p:sp>
      <p:sp>
        <p:nvSpPr>
          <p:cNvPr id="9" name="TextBox 8">
            <a:extLst>
              <a:ext uri="{FF2B5EF4-FFF2-40B4-BE49-F238E27FC236}">
                <a16:creationId xmlns:a16="http://schemas.microsoft.com/office/drawing/2014/main" id="{343F1387-7C5D-4C6C-8102-028C379B3910}"/>
              </a:ext>
            </a:extLst>
          </p:cNvPr>
          <p:cNvSpPr txBox="1"/>
          <p:nvPr/>
        </p:nvSpPr>
        <p:spPr>
          <a:xfrm>
            <a:off x="-524560" y="1188148"/>
            <a:ext cx="10753984" cy="400110"/>
          </a:xfrm>
          <a:prstGeom prst="rect">
            <a:avLst/>
          </a:prstGeom>
          <a:noFill/>
        </p:spPr>
        <p:txBody>
          <a:bodyPr wrap="square" lIns="0">
            <a:spAutoFit/>
          </a:bodyPr>
          <a:lstStyle/>
          <a:p>
            <a:endParaRPr lang="en-US" sz="2000" dirty="0"/>
          </a:p>
        </p:txBody>
      </p:sp>
      <p:sp>
        <p:nvSpPr>
          <p:cNvPr id="2" name="Title 1"/>
          <p:cNvSpPr>
            <a:spLocks noGrp="1"/>
          </p:cNvSpPr>
          <p:nvPr>
            <p:ph type="title"/>
          </p:nvPr>
        </p:nvSpPr>
        <p:spPr>
          <a:xfrm>
            <a:off x="3398137" y="158581"/>
            <a:ext cx="10515600" cy="1325563"/>
          </a:xfrm>
        </p:spPr>
        <p:txBody>
          <a:bodyPr/>
          <a:lstStyle/>
          <a:p>
            <a:r>
              <a:rPr lang="en-US" altLang="en-US" b="1" dirty="0" smtClean="0">
                <a:solidFill>
                  <a:srgbClr val="7030A0"/>
                </a:solidFill>
                <a:latin typeface="+mn-lt"/>
              </a:rPr>
              <a:t>Mental Health Systems</a:t>
            </a:r>
            <a:endParaRPr lang="en-US" b="1" dirty="0">
              <a:latin typeface="+mn-lt"/>
            </a:endParaRPr>
          </a:p>
        </p:txBody>
      </p:sp>
      <p:sp>
        <p:nvSpPr>
          <p:cNvPr id="3" name="Content Placeholder 2"/>
          <p:cNvSpPr>
            <a:spLocks noGrp="1"/>
          </p:cNvSpPr>
          <p:nvPr>
            <p:ph sz="half" idx="1"/>
          </p:nvPr>
        </p:nvSpPr>
        <p:spPr>
          <a:xfrm>
            <a:off x="564365" y="1436860"/>
            <a:ext cx="5183292" cy="4768148"/>
          </a:xfrm>
          <a:ln>
            <a:solidFill>
              <a:schemeClr val="tx1"/>
            </a:solidFill>
            <a:prstDash val="sysDot"/>
          </a:ln>
        </p:spPr>
        <p:txBody>
          <a:bodyPr>
            <a:normAutofit fontScale="25000" lnSpcReduction="20000"/>
          </a:bodyPr>
          <a:lstStyle/>
          <a:p>
            <a:pPr marL="0" lvl="0" indent="0">
              <a:spcAft>
                <a:spcPts val="600"/>
              </a:spcAft>
              <a:buNone/>
              <a:defRPr/>
            </a:pPr>
            <a:endParaRPr lang="en-US" sz="2000" b="1" dirty="0" smtClean="0">
              <a:solidFill>
                <a:srgbClr val="12A268"/>
              </a:solidFill>
            </a:endParaRPr>
          </a:p>
          <a:p>
            <a:pPr marL="0" lvl="0" indent="0">
              <a:spcAft>
                <a:spcPts val="600"/>
              </a:spcAft>
              <a:buNone/>
              <a:defRPr/>
            </a:pPr>
            <a:r>
              <a:rPr lang="en-US" sz="10400" b="1" dirty="0" smtClean="0">
                <a:solidFill>
                  <a:srgbClr val="12A268"/>
                </a:solidFill>
              </a:rPr>
              <a:t>6 </a:t>
            </a:r>
            <a:r>
              <a:rPr lang="en-US" sz="10400" dirty="0" smtClean="0">
                <a:solidFill>
                  <a:prstClr val="black"/>
                </a:solidFill>
              </a:rPr>
              <a:t>funded partners</a:t>
            </a:r>
          </a:p>
          <a:p>
            <a:pPr marL="0" lvl="0" indent="0">
              <a:buNone/>
              <a:defRPr/>
            </a:pPr>
            <a:endParaRPr lang="en-US" sz="6400" dirty="0" smtClean="0">
              <a:solidFill>
                <a:prstClr val="black"/>
              </a:solidFill>
            </a:endParaRPr>
          </a:p>
          <a:p>
            <a:pPr marL="177800" lvl="0" indent="-171450">
              <a:spcAft>
                <a:spcPts val="600"/>
              </a:spcAft>
              <a:defRPr/>
            </a:pPr>
            <a:r>
              <a:rPr lang="en-US" sz="9600" dirty="0" smtClean="0">
                <a:solidFill>
                  <a:prstClr val="black"/>
                </a:solidFill>
              </a:rPr>
              <a:t>Supporting </a:t>
            </a:r>
            <a:r>
              <a:rPr lang="en-US" sz="9600" dirty="0">
                <a:solidFill>
                  <a:prstClr val="black"/>
                </a:solidFill>
              </a:rPr>
              <a:t>racial/ethnic and linguistically diverse students to enter the mental </a:t>
            </a:r>
            <a:r>
              <a:rPr lang="en-US" sz="9600" dirty="0" smtClean="0">
                <a:solidFill>
                  <a:prstClr val="black"/>
                </a:solidFill>
              </a:rPr>
              <a:t>health </a:t>
            </a:r>
            <a:r>
              <a:rPr lang="en-US" sz="9600" dirty="0">
                <a:solidFill>
                  <a:prstClr val="black"/>
                </a:solidFill>
              </a:rPr>
              <a:t>provider workforce</a:t>
            </a:r>
          </a:p>
          <a:p>
            <a:pPr marL="177800" lvl="0" indent="-171450">
              <a:spcAft>
                <a:spcPts val="600"/>
              </a:spcAft>
              <a:defRPr/>
            </a:pPr>
            <a:r>
              <a:rPr lang="en-US" sz="9600" dirty="0">
                <a:solidFill>
                  <a:prstClr val="black"/>
                </a:solidFill>
              </a:rPr>
              <a:t>Providing accessible educational opportunities for clinical graduate students, </a:t>
            </a:r>
            <a:r>
              <a:rPr lang="en-US" sz="9600" dirty="0" smtClean="0">
                <a:solidFill>
                  <a:prstClr val="black"/>
                </a:solidFill>
              </a:rPr>
              <a:t>mental health </a:t>
            </a:r>
            <a:r>
              <a:rPr lang="en-US" sz="9600" dirty="0">
                <a:solidFill>
                  <a:prstClr val="black"/>
                </a:solidFill>
              </a:rPr>
              <a:t>providers, and community members to deliver trauma-informed support</a:t>
            </a:r>
          </a:p>
        </p:txBody>
      </p:sp>
      <p:sp>
        <p:nvSpPr>
          <p:cNvPr id="5" name="Content Placeholder 4"/>
          <p:cNvSpPr>
            <a:spLocks noGrp="1"/>
          </p:cNvSpPr>
          <p:nvPr>
            <p:ph sz="half" idx="2"/>
          </p:nvPr>
        </p:nvSpPr>
        <p:spPr>
          <a:xfrm>
            <a:off x="5969726" y="1457215"/>
            <a:ext cx="5826033" cy="4747793"/>
          </a:xfrm>
          <a:ln>
            <a:solidFill>
              <a:schemeClr val="tx1"/>
            </a:solidFill>
            <a:prstDash val="sysDot"/>
          </a:ln>
        </p:spPr>
        <p:txBody>
          <a:bodyPr>
            <a:normAutofit fontScale="25000" lnSpcReduction="20000"/>
          </a:bodyPr>
          <a:lstStyle/>
          <a:p>
            <a:pPr marL="0" indent="0">
              <a:spcAft>
                <a:spcPts val="600"/>
              </a:spcAft>
              <a:buNone/>
            </a:pPr>
            <a:endParaRPr lang="en-US" sz="400" b="1" dirty="0" smtClean="0">
              <a:solidFill>
                <a:srgbClr val="12A268"/>
              </a:solidFill>
            </a:endParaRPr>
          </a:p>
          <a:p>
            <a:pPr marL="0" indent="0">
              <a:spcAft>
                <a:spcPts val="600"/>
              </a:spcAft>
              <a:buNone/>
            </a:pPr>
            <a:r>
              <a:rPr lang="en-US" sz="10400" b="1" dirty="0" smtClean="0">
                <a:solidFill>
                  <a:srgbClr val="12A268"/>
                </a:solidFill>
              </a:rPr>
              <a:t>May </a:t>
            </a:r>
            <a:r>
              <a:rPr lang="en-US" sz="10400" b="1" dirty="0" smtClean="0">
                <a:solidFill>
                  <a:srgbClr val="12A268"/>
                </a:solidFill>
              </a:rPr>
              <a:t>2022 </a:t>
            </a:r>
            <a:r>
              <a:rPr lang="en-US" sz="10400" b="1" dirty="0">
                <a:solidFill>
                  <a:srgbClr val="12A268"/>
                </a:solidFill>
              </a:rPr>
              <a:t>– </a:t>
            </a:r>
            <a:r>
              <a:rPr lang="en-US" sz="10400" b="1" dirty="0" smtClean="0">
                <a:solidFill>
                  <a:srgbClr val="12A268"/>
                </a:solidFill>
              </a:rPr>
              <a:t>August </a:t>
            </a:r>
            <a:r>
              <a:rPr lang="en-US" sz="10400" b="1" dirty="0" smtClean="0">
                <a:solidFill>
                  <a:srgbClr val="12A268"/>
                </a:solidFill>
              </a:rPr>
              <a:t>2023 Highlights</a:t>
            </a:r>
          </a:p>
          <a:p>
            <a:pPr marL="0" indent="0">
              <a:buNone/>
            </a:pPr>
            <a:endParaRPr lang="en-US" sz="1200" dirty="0"/>
          </a:p>
          <a:p>
            <a:pPr marL="285750" indent="-285750"/>
            <a:r>
              <a:rPr lang="en-US" sz="9600" b="1" dirty="0" smtClean="0"/>
              <a:t>152</a:t>
            </a:r>
            <a:r>
              <a:rPr lang="en-US" sz="9600" b="1" dirty="0" smtClean="0">
                <a:solidFill>
                  <a:srgbClr val="12A268"/>
                </a:solidFill>
              </a:rPr>
              <a:t> </a:t>
            </a:r>
            <a:r>
              <a:rPr lang="en-US" sz="9600" dirty="0" smtClean="0">
                <a:solidFill>
                  <a:prstClr val="black"/>
                </a:solidFill>
              </a:rPr>
              <a:t>providers, young adults, and adults engaged</a:t>
            </a:r>
            <a:endParaRPr lang="en-US" sz="9600" dirty="0">
              <a:solidFill>
                <a:prstClr val="black"/>
              </a:solidFill>
            </a:endParaRPr>
          </a:p>
          <a:p>
            <a:pPr marL="285750" indent="-285750"/>
            <a:r>
              <a:rPr lang="en-US" sz="9600" b="1" dirty="0" smtClean="0"/>
              <a:t>110</a:t>
            </a:r>
            <a:r>
              <a:rPr lang="en-US" sz="9600" dirty="0" smtClean="0"/>
              <a:t> students and professionals enrolled in training programs</a:t>
            </a:r>
          </a:p>
          <a:p>
            <a:pPr marL="285750" indent="-285750"/>
            <a:r>
              <a:rPr lang="en-US" sz="9600" b="1" dirty="0" smtClean="0"/>
              <a:t>303</a:t>
            </a:r>
            <a:r>
              <a:rPr lang="en-US" sz="9600" dirty="0" smtClean="0"/>
              <a:t> clinical students and community members received training in culturally responsive </a:t>
            </a:r>
            <a:r>
              <a:rPr lang="en-US" sz="9600" dirty="0" smtClean="0"/>
              <a:t>care</a:t>
            </a:r>
          </a:p>
          <a:p>
            <a:pPr marL="285750" indent="-285750"/>
            <a:r>
              <a:rPr lang="en-US" sz="9600" dirty="0"/>
              <a:t>Students enrolled in training programs shared that mentors supported their well-being by offering strategies and resources</a:t>
            </a:r>
          </a:p>
          <a:p>
            <a:pPr marL="285750" indent="-285750"/>
            <a:r>
              <a:rPr lang="en-US" sz="9600" dirty="0"/>
              <a:t>Practitioners receiving culturally aligned supervision reported feeling supported to process their clinical experiences</a:t>
            </a:r>
          </a:p>
          <a:p>
            <a:pPr marL="285750" indent="-285750"/>
            <a:endParaRPr lang="en-US" sz="9600" dirty="0" smtClean="0"/>
          </a:p>
          <a:p>
            <a:pPr marL="285750" indent="-285750"/>
            <a:endParaRPr lang="en-US" sz="9600" dirty="0"/>
          </a:p>
          <a:p>
            <a:endParaRPr lang="en-US" sz="9600" dirty="0"/>
          </a:p>
        </p:txBody>
      </p:sp>
      <p:pic>
        <p:nvPicPr>
          <p:cNvPr id="6" name="Picture 5"/>
          <p:cNvPicPr>
            <a:picLocks noChangeAspect="1"/>
          </p:cNvPicPr>
          <p:nvPr/>
        </p:nvPicPr>
        <p:blipFill>
          <a:blip r:embed="rId4"/>
          <a:stretch>
            <a:fillRect/>
          </a:stretch>
        </p:blipFill>
        <p:spPr>
          <a:xfrm>
            <a:off x="2095737" y="228342"/>
            <a:ext cx="1190457" cy="959806"/>
          </a:xfrm>
          <a:prstGeom prst="rect">
            <a:avLst/>
          </a:prstGeom>
        </p:spPr>
      </p:pic>
    </p:spTree>
    <p:extLst>
      <p:ext uri="{BB962C8B-B14F-4D97-AF65-F5344CB8AC3E}">
        <p14:creationId xmlns:p14="http://schemas.microsoft.com/office/powerpoint/2010/main" val="1959612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6309123"/>
            <a:ext cx="12192000" cy="369455"/>
          </a:xfrm>
          <a:prstGeom prst="rect">
            <a:avLst/>
          </a:prstGeom>
        </p:spPr>
      </p:pic>
      <p:sp>
        <p:nvSpPr>
          <p:cNvPr id="8" name="Text Placeholder 5">
            <a:extLst>
              <a:ext uri="{FF2B5EF4-FFF2-40B4-BE49-F238E27FC236}">
                <a16:creationId xmlns:a16="http://schemas.microsoft.com/office/drawing/2014/main" id="{3DE9349B-247B-4982-A291-161CBF643BAA}"/>
              </a:ext>
            </a:extLst>
          </p:cNvPr>
          <p:cNvSpPr txBox="1">
            <a:spLocks/>
          </p:cNvSpPr>
          <p:nvPr/>
        </p:nvSpPr>
        <p:spPr>
          <a:xfrm>
            <a:off x="3286194" y="1646247"/>
            <a:ext cx="3132477" cy="1402202"/>
          </a:xfrm>
          <a:prstGeom prst="rect">
            <a:avLst/>
          </a:prstGeom>
        </p:spPr>
        <p:txBody>
          <a:bodyPr anchor="t">
            <a:normAutofit/>
          </a:bodyPr>
          <a:lstStyle>
            <a:lvl1pPr marL="228600" indent="-228600" algn="l" defTabSz="914400" rtl="0" eaLnBrk="1" latinLnBrk="0" hangingPunct="1">
              <a:lnSpc>
                <a:spcPct val="100000"/>
              </a:lnSpc>
              <a:spcBef>
                <a:spcPts val="1000"/>
              </a:spcBef>
              <a:buClr>
                <a:schemeClr val="accent3"/>
              </a:buClr>
              <a:buFont typeface="Arial Black" panose="020B0A04020102020204" pitchFamily="34" charset="0"/>
              <a:buChar char="⁄"/>
              <a:defRPr sz="2400" b="0" kern="1200" baseline="0">
                <a:solidFill>
                  <a:schemeClr val="bg2"/>
                </a:solidFill>
                <a:latin typeface="Montserrat SemiBold" panose="00000700000000000000" pitchFamily="2" charset="0"/>
                <a:ea typeface="+mn-ea"/>
                <a:cs typeface="+mn-cs"/>
              </a:defRPr>
            </a:lvl1pPr>
            <a:lvl2pPr marL="685800" indent="-228600" algn="l" defTabSz="914400" rtl="0" eaLnBrk="1" latinLnBrk="0" hangingPunct="1">
              <a:lnSpc>
                <a:spcPct val="100000"/>
              </a:lnSpc>
              <a:spcBef>
                <a:spcPts val="500"/>
              </a:spcBef>
              <a:buClr>
                <a:schemeClr val="bg2"/>
              </a:buClr>
              <a:buFont typeface="Georgia" panose="02040502050405020303" pitchFamily="18" charset="0"/>
              <a:buChar char="-"/>
              <a:defRPr sz="2000" kern="1200">
                <a:solidFill>
                  <a:schemeClr val="bg1"/>
                </a:solidFill>
                <a:latin typeface="Montserrat" panose="00000500000000000000" pitchFamily="2" charset="0"/>
                <a:ea typeface="+mn-ea"/>
                <a:cs typeface="+mn-cs"/>
              </a:defRPr>
            </a:lvl2pPr>
            <a:lvl3pPr marL="914400" indent="-228600" algn="l" defTabSz="914400" rtl="0" eaLnBrk="1" latinLnBrk="0" hangingPunct="1">
              <a:lnSpc>
                <a:spcPct val="100000"/>
              </a:lnSpc>
              <a:spcBef>
                <a:spcPts val="500"/>
              </a:spcBef>
              <a:buClr>
                <a:schemeClr val="bg2"/>
              </a:buClr>
              <a:buFont typeface="Courier New" panose="02070309020205020404" pitchFamily="49" charset="0"/>
              <a:buChar char="o"/>
              <a:defRPr sz="1800" kern="1200">
                <a:solidFill>
                  <a:schemeClr val="bg1"/>
                </a:solidFill>
                <a:latin typeface="Montserrat" panose="00000500000000000000" pitchFamily="2" charset="0"/>
                <a:ea typeface="+mn-ea"/>
                <a:cs typeface="+mn-cs"/>
              </a:defRPr>
            </a:lvl3pPr>
            <a:lvl4pPr marL="118872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bg1"/>
                </a:solidFill>
                <a:latin typeface="Montserrat" panose="00000500000000000000" pitchFamily="2" charset="0"/>
                <a:ea typeface="+mn-ea"/>
                <a:cs typeface="+mn-cs"/>
              </a:defRPr>
            </a:lvl4pPr>
            <a:lvl5pPr marL="1463040" indent="-228600" algn="l" defTabSz="914400" rtl="0" eaLnBrk="1" latinLnBrk="0" hangingPunct="1">
              <a:lnSpc>
                <a:spcPct val="100000"/>
              </a:lnSpc>
              <a:spcBef>
                <a:spcPts val="500"/>
              </a:spcBef>
              <a:buClr>
                <a:schemeClr val="accent1"/>
              </a:buClr>
              <a:buFont typeface="Georgia" panose="02040502050405020303" pitchFamily="18" charset="0"/>
              <a:buChar char="-"/>
              <a:defRPr sz="1600" kern="1200">
                <a:solidFill>
                  <a:schemeClr val="bg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1200"/>
              </a:spcBef>
              <a:buFont typeface="Wingdings" panose="05000000000000000000" pitchFamily="2" charset="2"/>
              <a:buChar char="v"/>
            </a:pPr>
            <a:endParaRPr lang="en-US" sz="800" dirty="0">
              <a:solidFill>
                <a:schemeClr val="accent3"/>
              </a:solidFill>
              <a:latin typeface="+mj-lt"/>
            </a:endParaRPr>
          </a:p>
        </p:txBody>
      </p:sp>
      <p:sp>
        <p:nvSpPr>
          <p:cNvPr id="9" name="TextBox 8">
            <a:extLst>
              <a:ext uri="{FF2B5EF4-FFF2-40B4-BE49-F238E27FC236}">
                <a16:creationId xmlns:a16="http://schemas.microsoft.com/office/drawing/2014/main" id="{343F1387-7C5D-4C6C-8102-028C379B3910}"/>
              </a:ext>
            </a:extLst>
          </p:cNvPr>
          <p:cNvSpPr txBox="1"/>
          <p:nvPr/>
        </p:nvSpPr>
        <p:spPr>
          <a:xfrm>
            <a:off x="-524560" y="1188148"/>
            <a:ext cx="10753984" cy="400110"/>
          </a:xfrm>
          <a:prstGeom prst="rect">
            <a:avLst/>
          </a:prstGeom>
          <a:noFill/>
        </p:spPr>
        <p:txBody>
          <a:bodyPr wrap="square" lIns="0">
            <a:spAutoFit/>
          </a:bodyPr>
          <a:lstStyle/>
          <a:p>
            <a:endParaRPr lang="en-US" sz="2000" dirty="0"/>
          </a:p>
        </p:txBody>
      </p:sp>
      <p:sp>
        <p:nvSpPr>
          <p:cNvPr id="2" name="Title 1"/>
          <p:cNvSpPr>
            <a:spLocks noGrp="1"/>
          </p:cNvSpPr>
          <p:nvPr>
            <p:ph type="title"/>
          </p:nvPr>
        </p:nvSpPr>
        <p:spPr>
          <a:xfrm>
            <a:off x="3441932" y="200017"/>
            <a:ext cx="10515600" cy="1325563"/>
          </a:xfrm>
        </p:spPr>
        <p:txBody>
          <a:bodyPr/>
          <a:lstStyle/>
          <a:p>
            <a:r>
              <a:rPr lang="en-US" altLang="en-US" b="1" dirty="0" smtClean="0">
                <a:solidFill>
                  <a:srgbClr val="7030A0"/>
                </a:solidFill>
                <a:latin typeface="+mn-lt"/>
              </a:rPr>
              <a:t>Healthy Youth Development</a:t>
            </a:r>
            <a:endParaRPr lang="en-US" b="1" dirty="0">
              <a:latin typeface="+mn-lt"/>
            </a:endParaRPr>
          </a:p>
        </p:txBody>
      </p:sp>
      <p:sp>
        <p:nvSpPr>
          <p:cNvPr id="3" name="Content Placeholder 2"/>
          <p:cNvSpPr>
            <a:spLocks noGrp="1"/>
          </p:cNvSpPr>
          <p:nvPr>
            <p:ph sz="half" idx="1"/>
          </p:nvPr>
        </p:nvSpPr>
        <p:spPr>
          <a:xfrm>
            <a:off x="695394" y="1389574"/>
            <a:ext cx="5181600" cy="4554026"/>
          </a:xfrm>
          <a:ln>
            <a:solidFill>
              <a:schemeClr val="tx1"/>
            </a:solidFill>
            <a:prstDash val="sysDot"/>
          </a:ln>
        </p:spPr>
        <p:txBody>
          <a:bodyPr>
            <a:normAutofit fontScale="25000" lnSpcReduction="20000"/>
          </a:bodyPr>
          <a:lstStyle/>
          <a:p>
            <a:pPr marL="0" lvl="0" indent="0">
              <a:spcAft>
                <a:spcPts val="600"/>
              </a:spcAft>
              <a:buNone/>
              <a:defRPr/>
            </a:pPr>
            <a:endParaRPr lang="en-US" sz="2400" b="1" dirty="0" smtClean="0">
              <a:solidFill>
                <a:srgbClr val="12A268"/>
              </a:solidFill>
            </a:endParaRPr>
          </a:p>
          <a:p>
            <a:pPr marL="0" lvl="0" indent="0">
              <a:spcAft>
                <a:spcPts val="600"/>
              </a:spcAft>
              <a:buNone/>
              <a:defRPr/>
            </a:pPr>
            <a:r>
              <a:rPr lang="en-US" sz="10400" b="1" dirty="0" smtClean="0">
                <a:solidFill>
                  <a:srgbClr val="12A268"/>
                </a:solidFill>
              </a:rPr>
              <a:t>20 </a:t>
            </a:r>
            <a:r>
              <a:rPr lang="en-US" sz="10400" dirty="0" smtClean="0">
                <a:solidFill>
                  <a:prstClr val="black"/>
                </a:solidFill>
              </a:rPr>
              <a:t>funded partners</a:t>
            </a:r>
          </a:p>
          <a:p>
            <a:pPr marL="0" lvl="0" indent="0">
              <a:spcAft>
                <a:spcPts val="600"/>
              </a:spcAft>
              <a:buNone/>
              <a:defRPr/>
            </a:pPr>
            <a:endParaRPr lang="en-US" sz="4800" dirty="0">
              <a:solidFill>
                <a:prstClr val="black"/>
              </a:solidFill>
            </a:endParaRPr>
          </a:p>
          <a:p>
            <a:pPr>
              <a:spcAft>
                <a:spcPts val="600"/>
              </a:spcAft>
              <a:defRPr/>
            </a:pPr>
            <a:r>
              <a:rPr lang="en-US" sz="10400" dirty="0" smtClean="0">
                <a:solidFill>
                  <a:prstClr val="black"/>
                </a:solidFill>
              </a:rPr>
              <a:t>Develop </a:t>
            </a:r>
            <a:r>
              <a:rPr lang="en-US" sz="10400" dirty="0">
                <a:solidFill>
                  <a:prstClr val="black"/>
                </a:solidFill>
              </a:rPr>
              <a:t>or expand programming that supports youth college readiness and employment</a:t>
            </a:r>
          </a:p>
          <a:p>
            <a:pPr marL="177800" lvl="0" indent="-171450">
              <a:spcAft>
                <a:spcPts val="400"/>
              </a:spcAft>
              <a:defRPr/>
            </a:pPr>
            <a:r>
              <a:rPr lang="en-US" sz="10400" dirty="0">
                <a:solidFill>
                  <a:prstClr val="black"/>
                </a:solidFill>
              </a:rPr>
              <a:t>Promote youth leadership and development </a:t>
            </a:r>
          </a:p>
          <a:p>
            <a:pPr marL="177800" lvl="0" indent="-171450">
              <a:spcAft>
                <a:spcPts val="1200"/>
              </a:spcAft>
              <a:defRPr/>
            </a:pPr>
            <a:r>
              <a:rPr lang="en-US" sz="10400" dirty="0">
                <a:solidFill>
                  <a:prstClr val="black"/>
                </a:solidFill>
              </a:rPr>
              <a:t>Connect youth with resources for their physical and mental health</a:t>
            </a:r>
          </a:p>
          <a:p>
            <a:endParaRPr lang="en-US" dirty="0"/>
          </a:p>
        </p:txBody>
      </p:sp>
      <p:sp>
        <p:nvSpPr>
          <p:cNvPr id="5" name="Content Placeholder 4"/>
          <p:cNvSpPr>
            <a:spLocks noGrp="1"/>
          </p:cNvSpPr>
          <p:nvPr>
            <p:ph sz="half" idx="2"/>
          </p:nvPr>
        </p:nvSpPr>
        <p:spPr>
          <a:xfrm>
            <a:off x="6267778" y="1382748"/>
            <a:ext cx="5181600" cy="4560852"/>
          </a:xfrm>
          <a:ln>
            <a:solidFill>
              <a:schemeClr val="tx1"/>
            </a:solidFill>
            <a:prstDash val="sysDot"/>
          </a:ln>
        </p:spPr>
        <p:txBody>
          <a:bodyPr>
            <a:normAutofit fontScale="25000" lnSpcReduction="20000"/>
          </a:bodyPr>
          <a:lstStyle/>
          <a:p>
            <a:pPr marL="0" indent="0">
              <a:buNone/>
            </a:pPr>
            <a:endParaRPr lang="en-US" sz="3400" dirty="0" smtClean="0"/>
          </a:p>
          <a:p>
            <a:pPr marL="0" indent="0">
              <a:buNone/>
            </a:pPr>
            <a:r>
              <a:rPr lang="en-US" sz="10400" b="1" dirty="0">
                <a:solidFill>
                  <a:srgbClr val="12A268"/>
                </a:solidFill>
              </a:rPr>
              <a:t>May </a:t>
            </a:r>
            <a:r>
              <a:rPr lang="en-US" sz="10400" b="1" dirty="0" smtClean="0">
                <a:solidFill>
                  <a:srgbClr val="12A268"/>
                </a:solidFill>
              </a:rPr>
              <a:t>2022 </a:t>
            </a:r>
            <a:r>
              <a:rPr lang="en-US" sz="10400" b="1" dirty="0">
                <a:solidFill>
                  <a:srgbClr val="12A268"/>
                </a:solidFill>
              </a:rPr>
              <a:t>– </a:t>
            </a:r>
            <a:r>
              <a:rPr lang="en-US" sz="10400" b="1" dirty="0" smtClean="0">
                <a:solidFill>
                  <a:srgbClr val="12A268"/>
                </a:solidFill>
              </a:rPr>
              <a:t>August </a:t>
            </a:r>
            <a:r>
              <a:rPr lang="en-US" sz="10400" b="1" dirty="0" smtClean="0">
                <a:solidFill>
                  <a:srgbClr val="12A268"/>
                </a:solidFill>
              </a:rPr>
              <a:t>2023 </a:t>
            </a:r>
            <a:r>
              <a:rPr lang="en-US" sz="10400" b="1" dirty="0">
                <a:solidFill>
                  <a:srgbClr val="12A268"/>
                </a:solidFill>
              </a:rPr>
              <a:t>Highlights</a:t>
            </a:r>
            <a:endParaRPr lang="en-US" sz="10400" dirty="0"/>
          </a:p>
          <a:p>
            <a:pPr marL="0" indent="0">
              <a:buNone/>
            </a:pPr>
            <a:endParaRPr lang="en-US" sz="5600" dirty="0"/>
          </a:p>
          <a:p>
            <a:pPr marL="285750" indent="-285750"/>
            <a:r>
              <a:rPr lang="en-US" sz="9600" b="1" dirty="0" smtClean="0"/>
              <a:t>&gt;3,000 </a:t>
            </a:r>
            <a:r>
              <a:rPr lang="en-US" sz="9600" dirty="0" smtClean="0">
                <a:solidFill>
                  <a:prstClr val="black"/>
                </a:solidFill>
              </a:rPr>
              <a:t>youth, families, and staff engaged</a:t>
            </a:r>
            <a:endParaRPr lang="en-US" sz="9600" dirty="0" smtClean="0"/>
          </a:p>
          <a:p>
            <a:pPr marL="285750" indent="-285750"/>
            <a:r>
              <a:rPr lang="en-US" sz="9600" b="1" dirty="0"/>
              <a:t>1,654 </a:t>
            </a:r>
            <a:r>
              <a:rPr lang="en-US" sz="9600" dirty="0"/>
              <a:t>sessions </a:t>
            </a:r>
            <a:r>
              <a:rPr lang="en-US" sz="9600" dirty="0" smtClean="0"/>
              <a:t>offered </a:t>
            </a:r>
            <a:r>
              <a:rPr lang="en-US" sz="9600" dirty="0"/>
              <a:t>related to mentoring, mental health, career and/or </a:t>
            </a:r>
            <a:r>
              <a:rPr lang="en-US" sz="9600" dirty="0" smtClean="0"/>
              <a:t>education</a:t>
            </a:r>
          </a:p>
          <a:p>
            <a:pPr marL="285750" indent="-285750"/>
            <a:r>
              <a:rPr lang="en-US" sz="9600" b="1" dirty="0"/>
              <a:t>85</a:t>
            </a:r>
            <a:r>
              <a:rPr lang="en-US" sz="9600" dirty="0"/>
              <a:t> referrals for youth to additional programs and </a:t>
            </a:r>
            <a:r>
              <a:rPr lang="en-US" sz="9600" dirty="0" smtClean="0"/>
              <a:t>services</a:t>
            </a:r>
          </a:p>
          <a:p>
            <a:pPr marL="285750" indent="-285750"/>
            <a:r>
              <a:rPr lang="en-US" sz="9600" b="1" dirty="0" smtClean="0"/>
              <a:t>292</a:t>
            </a:r>
            <a:r>
              <a:rPr lang="en-US" sz="9600" dirty="0" smtClean="0"/>
              <a:t> </a:t>
            </a:r>
            <a:r>
              <a:rPr lang="en-US" sz="9600" dirty="0"/>
              <a:t>youth increased social-emotional competencies </a:t>
            </a:r>
          </a:p>
          <a:p>
            <a:pPr marL="285750" indent="-285750"/>
            <a:r>
              <a:rPr lang="en-US" sz="9600" b="1" dirty="0"/>
              <a:t>34 </a:t>
            </a:r>
            <a:r>
              <a:rPr lang="en-US" sz="9600" dirty="0"/>
              <a:t>youth improved their wages or employment </a:t>
            </a:r>
            <a:r>
              <a:rPr lang="en-US" sz="9600" dirty="0" smtClean="0"/>
              <a:t>status </a:t>
            </a:r>
            <a:endParaRPr lang="en-US" sz="9600" dirty="0"/>
          </a:p>
          <a:p>
            <a:endParaRPr lang="en-US" sz="10400" dirty="0"/>
          </a:p>
        </p:txBody>
      </p:sp>
      <p:pic>
        <p:nvPicPr>
          <p:cNvPr id="6" name="Picture 5"/>
          <p:cNvPicPr>
            <a:picLocks noChangeAspect="1"/>
          </p:cNvPicPr>
          <p:nvPr/>
        </p:nvPicPr>
        <p:blipFill>
          <a:blip r:embed="rId4"/>
          <a:stretch>
            <a:fillRect/>
          </a:stretch>
        </p:blipFill>
        <p:spPr>
          <a:xfrm>
            <a:off x="2377716" y="226042"/>
            <a:ext cx="1064216" cy="988200"/>
          </a:xfrm>
          <a:prstGeom prst="rect">
            <a:avLst/>
          </a:prstGeom>
        </p:spPr>
      </p:pic>
    </p:spTree>
    <p:extLst>
      <p:ext uri="{BB962C8B-B14F-4D97-AF65-F5344CB8AC3E}">
        <p14:creationId xmlns:p14="http://schemas.microsoft.com/office/powerpoint/2010/main" val="2629205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6309123"/>
            <a:ext cx="12192000" cy="369455"/>
          </a:xfrm>
          <a:prstGeom prst="rect">
            <a:avLst/>
          </a:prstGeom>
        </p:spPr>
      </p:pic>
      <p:sp>
        <p:nvSpPr>
          <p:cNvPr id="8" name="Text Placeholder 5">
            <a:extLst>
              <a:ext uri="{FF2B5EF4-FFF2-40B4-BE49-F238E27FC236}">
                <a16:creationId xmlns:a16="http://schemas.microsoft.com/office/drawing/2014/main" id="{3DE9349B-247B-4982-A291-161CBF643BAA}"/>
              </a:ext>
            </a:extLst>
          </p:cNvPr>
          <p:cNvSpPr txBox="1">
            <a:spLocks/>
          </p:cNvSpPr>
          <p:nvPr/>
        </p:nvSpPr>
        <p:spPr>
          <a:xfrm>
            <a:off x="3286194" y="1646247"/>
            <a:ext cx="3132477" cy="1402202"/>
          </a:xfrm>
          <a:prstGeom prst="rect">
            <a:avLst/>
          </a:prstGeom>
        </p:spPr>
        <p:txBody>
          <a:bodyPr anchor="t">
            <a:normAutofit/>
          </a:bodyPr>
          <a:lstStyle>
            <a:lvl1pPr marL="228600" indent="-228600" algn="l" defTabSz="914400" rtl="0" eaLnBrk="1" latinLnBrk="0" hangingPunct="1">
              <a:lnSpc>
                <a:spcPct val="100000"/>
              </a:lnSpc>
              <a:spcBef>
                <a:spcPts val="1000"/>
              </a:spcBef>
              <a:buClr>
                <a:schemeClr val="accent3"/>
              </a:buClr>
              <a:buFont typeface="Arial Black" panose="020B0A04020102020204" pitchFamily="34" charset="0"/>
              <a:buChar char="⁄"/>
              <a:defRPr sz="2400" b="0" kern="1200" baseline="0">
                <a:solidFill>
                  <a:schemeClr val="bg2"/>
                </a:solidFill>
                <a:latin typeface="Montserrat SemiBold" panose="00000700000000000000" pitchFamily="2" charset="0"/>
                <a:ea typeface="+mn-ea"/>
                <a:cs typeface="+mn-cs"/>
              </a:defRPr>
            </a:lvl1pPr>
            <a:lvl2pPr marL="685800" indent="-228600" algn="l" defTabSz="914400" rtl="0" eaLnBrk="1" latinLnBrk="0" hangingPunct="1">
              <a:lnSpc>
                <a:spcPct val="100000"/>
              </a:lnSpc>
              <a:spcBef>
                <a:spcPts val="500"/>
              </a:spcBef>
              <a:buClr>
                <a:schemeClr val="bg2"/>
              </a:buClr>
              <a:buFont typeface="Georgia" panose="02040502050405020303" pitchFamily="18" charset="0"/>
              <a:buChar char="-"/>
              <a:defRPr sz="2000" kern="1200">
                <a:solidFill>
                  <a:schemeClr val="bg1"/>
                </a:solidFill>
                <a:latin typeface="Montserrat" panose="00000500000000000000" pitchFamily="2" charset="0"/>
                <a:ea typeface="+mn-ea"/>
                <a:cs typeface="+mn-cs"/>
              </a:defRPr>
            </a:lvl2pPr>
            <a:lvl3pPr marL="914400" indent="-228600" algn="l" defTabSz="914400" rtl="0" eaLnBrk="1" latinLnBrk="0" hangingPunct="1">
              <a:lnSpc>
                <a:spcPct val="100000"/>
              </a:lnSpc>
              <a:spcBef>
                <a:spcPts val="500"/>
              </a:spcBef>
              <a:buClr>
                <a:schemeClr val="bg2"/>
              </a:buClr>
              <a:buFont typeface="Courier New" panose="02070309020205020404" pitchFamily="49" charset="0"/>
              <a:buChar char="o"/>
              <a:defRPr sz="1800" kern="1200">
                <a:solidFill>
                  <a:schemeClr val="bg1"/>
                </a:solidFill>
                <a:latin typeface="Montserrat" panose="00000500000000000000" pitchFamily="2" charset="0"/>
                <a:ea typeface="+mn-ea"/>
                <a:cs typeface="+mn-cs"/>
              </a:defRPr>
            </a:lvl3pPr>
            <a:lvl4pPr marL="118872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bg1"/>
                </a:solidFill>
                <a:latin typeface="Montserrat" panose="00000500000000000000" pitchFamily="2" charset="0"/>
                <a:ea typeface="+mn-ea"/>
                <a:cs typeface="+mn-cs"/>
              </a:defRPr>
            </a:lvl4pPr>
            <a:lvl5pPr marL="1463040" indent="-228600" algn="l" defTabSz="914400" rtl="0" eaLnBrk="1" latinLnBrk="0" hangingPunct="1">
              <a:lnSpc>
                <a:spcPct val="100000"/>
              </a:lnSpc>
              <a:spcBef>
                <a:spcPts val="500"/>
              </a:spcBef>
              <a:buClr>
                <a:schemeClr val="accent1"/>
              </a:buClr>
              <a:buFont typeface="Georgia" panose="02040502050405020303" pitchFamily="18" charset="0"/>
              <a:buChar char="-"/>
              <a:defRPr sz="1600" kern="1200">
                <a:solidFill>
                  <a:schemeClr val="bg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1200"/>
              </a:spcBef>
              <a:buFont typeface="Wingdings" panose="05000000000000000000" pitchFamily="2" charset="2"/>
              <a:buChar char="v"/>
            </a:pPr>
            <a:endParaRPr lang="en-US" sz="800" dirty="0">
              <a:solidFill>
                <a:schemeClr val="accent3"/>
              </a:solidFill>
              <a:latin typeface="+mj-lt"/>
            </a:endParaRPr>
          </a:p>
        </p:txBody>
      </p:sp>
      <p:sp>
        <p:nvSpPr>
          <p:cNvPr id="9" name="TextBox 8">
            <a:extLst>
              <a:ext uri="{FF2B5EF4-FFF2-40B4-BE49-F238E27FC236}">
                <a16:creationId xmlns:a16="http://schemas.microsoft.com/office/drawing/2014/main" id="{343F1387-7C5D-4C6C-8102-028C379B3910}"/>
              </a:ext>
            </a:extLst>
          </p:cNvPr>
          <p:cNvSpPr txBox="1"/>
          <p:nvPr/>
        </p:nvSpPr>
        <p:spPr>
          <a:xfrm>
            <a:off x="-524560" y="1188148"/>
            <a:ext cx="10753984" cy="400110"/>
          </a:xfrm>
          <a:prstGeom prst="rect">
            <a:avLst/>
          </a:prstGeom>
          <a:noFill/>
        </p:spPr>
        <p:txBody>
          <a:bodyPr wrap="square" lIns="0">
            <a:spAutoFit/>
          </a:bodyPr>
          <a:lstStyle/>
          <a:p>
            <a:endParaRPr lang="en-US" sz="2000" dirty="0"/>
          </a:p>
        </p:txBody>
      </p:sp>
      <p:sp>
        <p:nvSpPr>
          <p:cNvPr id="2" name="Title 1"/>
          <p:cNvSpPr>
            <a:spLocks noGrp="1"/>
          </p:cNvSpPr>
          <p:nvPr>
            <p:ph type="title"/>
          </p:nvPr>
        </p:nvSpPr>
        <p:spPr>
          <a:xfrm>
            <a:off x="3441932" y="200017"/>
            <a:ext cx="10515600" cy="1325563"/>
          </a:xfrm>
        </p:spPr>
        <p:txBody>
          <a:bodyPr/>
          <a:lstStyle/>
          <a:p>
            <a:r>
              <a:rPr lang="en-US" altLang="en-US" b="1" dirty="0" smtClean="0">
                <a:solidFill>
                  <a:srgbClr val="7030A0"/>
                </a:solidFill>
                <a:latin typeface="+mn-lt"/>
              </a:rPr>
              <a:t>Children’s Health Equity</a:t>
            </a:r>
            <a:endParaRPr lang="en-US" b="1" dirty="0">
              <a:latin typeface="+mn-lt"/>
            </a:endParaRPr>
          </a:p>
        </p:txBody>
      </p:sp>
      <p:sp>
        <p:nvSpPr>
          <p:cNvPr id="3" name="Content Placeholder 2"/>
          <p:cNvSpPr>
            <a:spLocks noGrp="1"/>
          </p:cNvSpPr>
          <p:nvPr>
            <p:ph sz="half" idx="1"/>
          </p:nvPr>
        </p:nvSpPr>
        <p:spPr>
          <a:xfrm>
            <a:off x="695394" y="1389573"/>
            <a:ext cx="5181600" cy="4582117"/>
          </a:xfrm>
          <a:ln>
            <a:solidFill>
              <a:schemeClr val="tx1"/>
            </a:solidFill>
            <a:prstDash val="sysDot"/>
          </a:ln>
        </p:spPr>
        <p:txBody>
          <a:bodyPr>
            <a:normAutofit fontScale="25000" lnSpcReduction="20000"/>
          </a:bodyPr>
          <a:lstStyle/>
          <a:p>
            <a:pPr marL="0" lvl="0" indent="0">
              <a:buNone/>
              <a:defRPr/>
            </a:pPr>
            <a:endParaRPr lang="en-US" sz="4800" b="1" dirty="0" smtClean="0">
              <a:solidFill>
                <a:srgbClr val="12A268"/>
              </a:solidFill>
            </a:endParaRPr>
          </a:p>
          <a:p>
            <a:pPr marL="0" lvl="0" indent="0">
              <a:buNone/>
              <a:defRPr/>
            </a:pPr>
            <a:r>
              <a:rPr lang="en-US" sz="10400" b="1" dirty="0" smtClean="0">
                <a:solidFill>
                  <a:srgbClr val="12A268"/>
                </a:solidFill>
              </a:rPr>
              <a:t>4</a:t>
            </a:r>
            <a:r>
              <a:rPr lang="en-US" sz="10400" b="1" dirty="0" smtClean="0">
                <a:solidFill>
                  <a:srgbClr val="12A268"/>
                </a:solidFill>
              </a:rPr>
              <a:t> </a:t>
            </a:r>
            <a:r>
              <a:rPr lang="en-US" sz="10400" dirty="0" smtClean="0">
                <a:solidFill>
                  <a:prstClr val="black"/>
                </a:solidFill>
              </a:rPr>
              <a:t>funded </a:t>
            </a:r>
            <a:r>
              <a:rPr lang="en-US" sz="10400" dirty="0" err="1" smtClean="0">
                <a:solidFill>
                  <a:prstClr val="black"/>
                </a:solidFill>
              </a:rPr>
              <a:t>collaboratives</a:t>
            </a:r>
            <a:endParaRPr lang="en-US" sz="10400" dirty="0">
              <a:solidFill>
                <a:prstClr val="black"/>
              </a:solidFill>
            </a:endParaRPr>
          </a:p>
          <a:p>
            <a:pPr marL="177800" lvl="0" indent="-171450">
              <a:spcAft>
                <a:spcPts val="400"/>
              </a:spcAft>
              <a:defRPr/>
            </a:pPr>
            <a:endParaRPr lang="en-US" sz="4400" dirty="0" smtClean="0">
              <a:solidFill>
                <a:prstClr val="black"/>
              </a:solidFill>
            </a:endParaRPr>
          </a:p>
          <a:p>
            <a:pPr marL="177800" lvl="0" indent="-171450">
              <a:spcAft>
                <a:spcPts val="400"/>
              </a:spcAft>
              <a:defRPr/>
            </a:pPr>
            <a:r>
              <a:rPr lang="en-US" sz="9600" dirty="0" smtClean="0">
                <a:solidFill>
                  <a:prstClr val="black"/>
                </a:solidFill>
              </a:rPr>
              <a:t>Develop </a:t>
            </a:r>
            <a:r>
              <a:rPr lang="en-US" sz="9600" dirty="0">
                <a:solidFill>
                  <a:prstClr val="black"/>
                </a:solidFill>
              </a:rPr>
              <a:t>resident leadership and expand communities’ power to address the social determinants of child health </a:t>
            </a:r>
          </a:p>
          <a:p>
            <a:pPr marL="177800" lvl="0" indent="-171450">
              <a:spcAft>
                <a:spcPts val="400"/>
              </a:spcAft>
              <a:defRPr/>
            </a:pPr>
            <a:r>
              <a:rPr lang="en-US" sz="9600" dirty="0">
                <a:solidFill>
                  <a:prstClr val="black"/>
                </a:solidFill>
              </a:rPr>
              <a:t>Increase coordination among service providers and address service gaps</a:t>
            </a:r>
          </a:p>
          <a:p>
            <a:pPr marL="177800" lvl="0" indent="-171450">
              <a:spcAft>
                <a:spcPts val="400"/>
              </a:spcAft>
              <a:defRPr/>
            </a:pPr>
            <a:r>
              <a:rPr lang="en-US" sz="9600" dirty="0">
                <a:solidFill>
                  <a:prstClr val="black"/>
                </a:solidFill>
              </a:rPr>
              <a:t>Address disparities in neighborhoods and schools through targeted expansion of supports and services</a:t>
            </a:r>
          </a:p>
          <a:p>
            <a:endParaRPr lang="en-US" dirty="0"/>
          </a:p>
        </p:txBody>
      </p:sp>
      <p:sp>
        <p:nvSpPr>
          <p:cNvPr id="5" name="Content Placeholder 4"/>
          <p:cNvSpPr>
            <a:spLocks noGrp="1"/>
          </p:cNvSpPr>
          <p:nvPr>
            <p:ph sz="half" idx="2"/>
          </p:nvPr>
        </p:nvSpPr>
        <p:spPr>
          <a:xfrm>
            <a:off x="6267778" y="1382748"/>
            <a:ext cx="5181600" cy="4626166"/>
          </a:xfrm>
          <a:ln>
            <a:solidFill>
              <a:schemeClr val="tx1"/>
            </a:solidFill>
            <a:prstDash val="sysDot"/>
          </a:ln>
        </p:spPr>
        <p:txBody>
          <a:bodyPr>
            <a:normAutofit fontScale="25000" lnSpcReduction="20000"/>
          </a:bodyPr>
          <a:lstStyle/>
          <a:p>
            <a:pPr marL="0" indent="0">
              <a:buNone/>
            </a:pPr>
            <a:endParaRPr lang="en-US" sz="3400" dirty="0" smtClean="0"/>
          </a:p>
          <a:p>
            <a:pPr marL="0" indent="0">
              <a:buNone/>
            </a:pPr>
            <a:r>
              <a:rPr lang="en-US" sz="10400" b="1" dirty="0" smtClean="0">
                <a:solidFill>
                  <a:srgbClr val="12A268"/>
                </a:solidFill>
              </a:rPr>
              <a:t>Jan 2021– June </a:t>
            </a:r>
            <a:r>
              <a:rPr lang="en-US" sz="10400" b="1" dirty="0" smtClean="0">
                <a:solidFill>
                  <a:srgbClr val="12A268"/>
                </a:solidFill>
              </a:rPr>
              <a:t>2023 </a:t>
            </a:r>
            <a:r>
              <a:rPr lang="en-US" sz="10400" b="1" dirty="0">
                <a:solidFill>
                  <a:srgbClr val="12A268"/>
                </a:solidFill>
              </a:rPr>
              <a:t>Highlights</a:t>
            </a:r>
            <a:endParaRPr lang="en-US" sz="10400" dirty="0"/>
          </a:p>
          <a:p>
            <a:pPr marL="0" indent="0">
              <a:buNone/>
            </a:pPr>
            <a:endParaRPr lang="en-US" sz="10400" dirty="0"/>
          </a:p>
          <a:p>
            <a:pPr marL="285750" indent="-285750"/>
            <a:r>
              <a:rPr lang="en-US" sz="9600" b="1" dirty="0" smtClean="0"/>
              <a:t>&gt;</a:t>
            </a:r>
            <a:r>
              <a:rPr lang="en-US" sz="9600" b="1" dirty="0" smtClean="0"/>
              <a:t>2,500</a:t>
            </a:r>
            <a:r>
              <a:rPr lang="en-US" sz="9600" b="1" dirty="0" smtClean="0"/>
              <a:t> </a:t>
            </a:r>
            <a:r>
              <a:rPr lang="en-US" sz="9600" dirty="0" smtClean="0"/>
              <a:t>community </a:t>
            </a:r>
            <a:r>
              <a:rPr lang="en-US" sz="9600" dirty="0" smtClean="0">
                <a:solidFill>
                  <a:prstClr val="black"/>
                </a:solidFill>
              </a:rPr>
              <a:t>members engaged</a:t>
            </a:r>
            <a:endParaRPr lang="en-US" sz="9600" dirty="0" smtClean="0"/>
          </a:p>
          <a:p>
            <a:r>
              <a:rPr lang="en-US" sz="9600" b="1" dirty="0"/>
              <a:t>869</a:t>
            </a:r>
            <a:r>
              <a:rPr lang="en-US" sz="9600" dirty="0"/>
              <a:t> referrals facilitated access to community programs for youth and parents</a:t>
            </a:r>
          </a:p>
          <a:p>
            <a:r>
              <a:rPr lang="en-US" sz="9600" b="1" dirty="0"/>
              <a:t>99 </a:t>
            </a:r>
            <a:r>
              <a:rPr lang="en-US" sz="9600" dirty="0"/>
              <a:t>youth and residents taking on leadership roles</a:t>
            </a:r>
          </a:p>
          <a:p>
            <a:r>
              <a:rPr lang="en-US" sz="9600" b="1" dirty="0" smtClean="0"/>
              <a:t>344 </a:t>
            </a:r>
            <a:r>
              <a:rPr lang="en-US" sz="9600" dirty="0" smtClean="0"/>
              <a:t>caregivers engaged in shaping their children’s education</a:t>
            </a:r>
          </a:p>
          <a:p>
            <a:r>
              <a:rPr lang="en-US" sz="9600" b="1" dirty="0" smtClean="0"/>
              <a:t>84 </a:t>
            </a:r>
            <a:r>
              <a:rPr lang="en-US" sz="9600" dirty="0"/>
              <a:t>youth reported greater access and awareness of youth programming &amp; services</a:t>
            </a:r>
          </a:p>
          <a:p>
            <a:endParaRPr lang="en-US" sz="10400" dirty="0"/>
          </a:p>
        </p:txBody>
      </p:sp>
      <p:pic>
        <p:nvPicPr>
          <p:cNvPr id="6" name="Picture 5"/>
          <p:cNvPicPr>
            <a:picLocks noChangeAspect="1"/>
          </p:cNvPicPr>
          <p:nvPr/>
        </p:nvPicPr>
        <p:blipFill>
          <a:blip r:embed="rId4"/>
          <a:stretch>
            <a:fillRect/>
          </a:stretch>
        </p:blipFill>
        <p:spPr>
          <a:xfrm>
            <a:off x="2451397" y="312611"/>
            <a:ext cx="990535" cy="926858"/>
          </a:xfrm>
          <a:prstGeom prst="rect">
            <a:avLst/>
          </a:prstGeom>
        </p:spPr>
      </p:pic>
    </p:spTree>
    <p:extLst>
      <p:ext uri="{BB962C8B-B14F-4D97-AF65-F5344CB8AC3E}">
        <p14:creationId xmlns:p14="http://schemas.microsoft.com/office/powerpoint/2010/main" val="307469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F8514D-D9E3-4A88-937D-F37B5B8217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735AA-7C20-493D-9862-C9AA90DF355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3"/>
          <a:stretch>
            <a:fillRect/>
          </a:stretch>
        </p:blipFill>
        <p:spPr>
          <a:xfrm>
            <a:off x="1" y="6309127"/>
            <a:ext cx="12192000" cy="369455"/>
          </a:xfrm>
          <a:prstGeom prst="rect">
            <a:avLst/>
          </a:prstGeom>
        </p:spPr>
      </p:pic>
      <p:sp>
        <p:nvSpPr>
          <p:cNvPr id="9" name="TextBox 8"/>
          <p:cNvSpPr txBox="1"/>
          <p:nvPr/>
        </p:nvSpPr>
        <p:spPr>
          <a:xfrm>
            <a:off x="1537002" y="909584"/>
            <a:ext cx="8610599" cy="4462760"/>
          </a:xfrm>
          <a:prstGeom prst="rect">
            <a:avLst/>
          </a:prstGeom>
          <a:noFill/>
        </p:spPr>
        <p:txBody>
          <a:bodyPr wrap="square" rtlCol="0">
            <a:spAutoFit/>
          </a:bodyPr>
          <a:lstStyle/>
          <a:p>
            <a:pPr algn="ctr"/>
            <a:r>
              <a:rPr lang="en-US" sz="4400" b="1" dirty="0" smtClean="0">
                <a:solidFill>
                  <a:srgbClr val="7030A0"/>
                </a:solidFill>
              </a:rPr>
              <a:t>See the </a:t>
            </a:r>
            <a:r>
              <a:rPr lang="en-US" sz="4400" b="1" dirty="0">
                <a:solidFill>
                  <a:srgbClr val="7030A0"/>
                </a:solidFill>
              </a:rPr>
              <a:t>2023 Report: </a:t>
            </a:r>
            <a:r>
              <a:rPr lang="en-US" sz="3200" dirty="0" smtClean="0">
                <a:solidFill>
                  <a:srgbClr val="7030A0"/>
                </a:solidFill>
                <a:hlinkClick r:id="rId4"/>
              </a:rPr>
              <a:t>www.childrenshospital.org/community-health/collaboration-community-health</a:t>
            </a:r>
            <a:endParaRPr lang="en-US" sz="3200" dirty="0" smtClean="0">
              <a:solidFill>
                <a:srgbClr val="7030A0"/>
              </a:solidFill>
            </a:endParaRPr>
          </a:p>
          <a:p>
            <a:pPr algn="ctr"/>
            <a:endParaRPr lang="en-US" sz="4400" b="1" dirty="0" smtClean="0">
              <a:solidFill>
                <a:srgbClr val="7030A0"/>
              </a:solidFill>
            </a:endParaRPr>
          </a:p>
          <a:p>
            <a:pPr algn="ctr"/>
            <a:endParaRPr lang="en-US" sz="4400" b="1" dirty="0">
              <a:solidFill>
                <a:srgbClr val="7030A0"/>
              </a:solidFill>
            </a:endParaRPr>
          </a:p>
          <a:p>
            <a:pPr algn="ctr"/>
            <a:r>
              <a:rPr lang="en-US" sz="4400" b="1" dirty="0" smtClean="0">
                <a:solidFill>
                  <a:srgbClr val="7030A0"/>
                </a:solidFill>
              </a:rPr>
              <a:t>Questions?</a:t>
            </a:r>
          </a:p>
          <a:p>
            <a:pPr algn="ctr"/>
            <a:r>
              <a:rPr lang="en-US" sz="3600" dirty="0" smtClean="0">
                <a:solidFill>
                  <a:srgbClr val="7030A0"/>
                </a:solidFill>
                <a:hlinkClick r:id="rId5"/>
              </a:rPr>
              <a:t>Debbie.lay@childrens.Harvard.edu</a:t>
            </a:r>
            <a:r>
              <a:rPr lang="en-US" sz="3600" dirty="0" smtClean="0">
                <a:solidFill>
                  <a:srgbClr val="7030A0"/>
                </a:solidFill>
              </a:rPr>
              <a:t> </a:t>
            </a:r>
            <a:endParaRPr lang="en-US" sz="3600" dirty="0"/>
          </a:p>
        </p:txBody>
      </p:sp>
    </p:spTree>
    <p:extLst>
      <p:ext uri="{BB962C8B-B14F-4D97-AF65-F5344CB8AC3E}">
        <p14:creationId xmlns:p14="http://schemas.microsoft.com/office/powerpoint/2010/main" val="991051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F8514D-D9E3-4A88-937D-F37B5B8217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735AA-7C20-493D-9862-C9AA90DF355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3"/>
          <a:stretch>
            <a:fillRect/>
          </a:stretch>
        </p:blipFill>
        <p:spPr>
          <a:xfrm>
            <a:off x="1" y="6309127"/>
            <a:ext cx="12192000" cy="369455"/>
          </a:xfrm>
          <a:prstGeom prst="rect">
            <a:avLst/>
          </a:prstGeom>
        </p:spPr>
      </p:pic>
      <p:sp>
        <p:nvSpPr>
          <p:cNvPr id="9" name="TextBox 8"/>
          <p:cNvSpPr txBox="1"/>
          <p:nvPr/>
        </p:nvSpPr>
        <p:spPr>
          <a:xfrm>
            <a:off x="3672206" y="448683"/>
            <a:ext cx="4938394" cy="769441"/>
          </a:xfrm>
          <a:prstGeom prst="rect">
            <a:avLst/>
          </a:prstGeom>
          <a:noFill/>
        </p:spPr>
        <p:txBody>
          <a:bodyPr wrap="square" rtlCol="0">
            <a:spAutoFit/>
          </a:bodyPr>
          <a:lstStyle/>
          <a:p>
            <a:pPr algn="ctr"/>
            <a:r>
              <a:rPr lang="en-US" sz="4400" b="1" dirty="0" smtClean="0">
                <a:solidFill>
                  <a:srgbClr val="7030A0"/>
                </a:solidFill>
              </a:rPr>
              <a:t>Acknowledgements</a:t>
            </a:r>
            <a:endParaRPr lang="en-US" sz="4400" b="1" dirty="0"/>
          </a:p>
        </p:txBody>
      </p:sp>
      <p:pic>
        <p:nvPicPr>
          <p:cNvPr id="11" name="Picture 6" descr="Image result for thank yo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410" r="13126"/>
          <a:stretch/>
        </p:blipFill>
        <p:spPr bwMode="auto">
          <a:xfrm>
            <a:off x="8229573" y="1647933"/>
            <a:ext cx="3711933" cy="3322409"/>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575283" y="1500644"/>
            <a:ext cx="361188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u="sng" dirty="0" smtClean="0"/>
              <a:t>Boston Children’s Hospital</a:t>
            </a:r>
          </a:p>
          <a:p>
            <a:pPr marL="0" indent="0">
              <a:buFont typeface="Arial" panose="020B0604020202020204" pitchFamily="34" charset="0"/>
              <a:buNone/>
            </a:pPr>
            <a:r>
              <a:rPr lang="en-US" sz="2600" dirty="0" smtClean="0"/>
              <a:t>Tara Agrawal, PhD, MS</a:t>
            </a:r>
          </a:p>
          <a:p>
            <a:pPr marL="0" indent="0">
              <a:buFont typeface="Arial" panose="020B0604020202020204" pitchFamily="34" charset="0"/>
              <a:buNone/>
            </a:pPr>
            <a:r>
              <a:rPr lang="en-US" sz="2600" dirty="0" smtClean="0"/>
              <a:t>Shari Nethersole, MD</a:t>
            </a:r>
          </a:p>
          <a:p>
            <a:pPr marL="0" indent="0">
              <a:buFont typeface="Arial" panose="020B0604020202020204" pitchFamily="34" charset="0"/>
              <a:buNone/>
            </a:pPr>
            <a:r>
              <a:rPr lang="en-US" sz="2600" dirty="0" smtClean="0"/>
              <a:t>Stacy Walker, MBA</a:t>
            </a:r>
          </a:p>
          <a:p>
            <a:pPr marL="0" indent="0">
              <a:buFont typeface="Arial" panose="020B0604020202020204" pitchFamily="34" charset="0"/>
              <a:buNone/>
            </a:pPr>
            <a:r>
              <a:rPr lang="en-US" sz="2600" dirty="0" smtClean="0"/>
              <a:t>Marisa Otis, </a:t>
            </a:r>
            <a:r>
              <a:rPr lang="en-US" sz="2600" dirty="0" smtClean="0"/>
              <a:t>MPH</a:t>
            </a:r>
          </a:p>
          <a:p>
            <a:pPr marL="0" indent="0">
              <a:buFont typeface="Arial" panose="020B0604020202020204" pitchFamily="34" charset="0"/>
              <a:buNone/>
            </a:pPr>
            <a:r>
              <a:rPr lang="en-US" sz="2600" dirty="0" smtClean="0"/>
              <a:t>Haley Piette, MPH, CHES</a:t>
            </a:r>
          </a:p>
          <a:p>
            <a:pPr marL="0" indent="0">
              <a:buFont typeface="Arial" panose="020B0604020202020204" pitchFamily="34" charset="0"/>
              <a:buNone/>
            </a:pPr>
            <a:r>
              <a:rPr lang="en-US" sz="2600" dirty="0" smtClean="0"/>
              <a:t>Jennifer Fine, MPA</a:t>
            </a:r>
          </a:p>
          <a:p>
            <a:pPr marL="0" indent="0">
              <a:buFont typeface="Arial" panose="020B0604020202020204" pitchFamily="34" charset="0"/>
              <a:buNone/>
            </a:pPr>
            <a:r>
              <a:rPr lang="en-US" sz="2600" dirty="0" smtClean="0"/>
              <a:t>Jessica Clement</a:t>
            </a:r>
            <a:endParaRPr lang="en-US" sz="2600" dirty="0" smtClean="0"/>
          </a:p>
          <a:p>
            <a:pPr marL="0" indent="0">
              <a:buFont typeface="Arial" panose="020B0604020202020204" pitchFamily="34" charset="0"/>
              <a:buNone/>
            </a:pPr>
            <a:endParaRPr lang="en-US" sz="2600" dirty="0" smtClean="0"/>
          </a:p>
          <a:p>
            <a:pPr marL="0" indent="0">
              <a:buFont typeface="Arial" panose="020B0604020202020204" pitchFamily="34" charset="0"/>
              <a:buNone/>
            </a:pPr>
            <a:endParaRPr lang="en-US" sz="2600" dirty="0" smtClean="0"/>
          </a:p>
          <a:p>
            <a:endParaRPr lang="en-US" sz="2600" dirty="0"/>
          </a:p>
        </p:txBody>
      </p:sp>
      <p:sp>
        <p:nvSpPr>
          <p:cNvPr id="16" name="TextBox 15"/>
          <p:cNvSpPr txBox="1"/>
          <p:nvPr/>
        </p:nvSpPr>
        <p:spPr>
          <a:xfrm>
            <a:off x="4187163" y="1500644"/>
            <a:ext cx="4145384" cy="2934137"/>
          </a:xfrm>
          <a:prstGeom prst="rect">
            <a:avLst/>
          </a:prstGeom>
          <a:noFill/>
        </p:spPr>
        <p:txBody>
          <a:bodyPr wrap="square" rtlCol="0">
            <a:spAutoFit/>
          </a:bodyPr>
          <a:lstStyle/>
          <a:p>
            <a:pPr lvl="0"/>
            <a:r>
              <a:rPr lang="en-US" sz="2600" b="1" u="sng" dirty="0" smtClean="0">
                <a:solidFill>
                  <a:prstClr val="black"/>
                </a:solidFill>
              </a:rPr>
              <a:t>Mathematica</a:t>
            </a:r>
            <a:endParaRPr lang="en-US" sz="2600" b="1" u="sng" dirty="0">
              <a:solidFill>
                <a:prstClr val="black"/>
              </a:solidFill>
            </a:endParaRPr>
          </a:p>
          <a:p>
            <a:pPr lvl="0">
              <a:lnSpc>
                <a:spcPct val="90000"/>
              </a:lnSpc>
              <a:spcBef>
                <a:spcPts val="1000"/>
              </a:spcBef>
            </a:pPr>
            <a:r>
              <a:rPr lang="en-US" sz="2600" dirty="0">
                <a:solidFill>
                  <a:prstClr val="black"/>
                </a:solidFill>
              </a:rPr>
              <a:t>Drew Koleros, MPH</a:t>
            </a:r>
          </a:p>
          <a:p>
            <a:pPr lvl="0">
              <a:lnSpc>
                <a:spcPct val="90000"/>
              </a:lnSpc>
              <a:spcBef>
                <a:spcPts val="1000"/>
              </a:spcBef>
            </a:pPr>
            <a:r>
              <a:rPr lang="en-US" sz="2600" dirty="0" smtClean="0">
                <a:solidFill>
                  <a:prstClr val="black"/>
                </a:solidFill>
              </a:rPr>
              <a:t>Dayna </a:t>
            </a:r>
            <a:r>
              <a:rPr lang="en-US" sz="2600" dirty="0">
                <a:solidFill>
                  <a:prstClr val="black"/>
                </a:solidFill>
              </a:rPr>
              <a:t>Gallagher</a:t>
            </a:r>
          </a:p>
          <a:p>
            <a:pPr lvl="0">
              <a:lnSpc>
                <a:spcPct val="90000"/>
              </a:lnSpc>
              <a:spcBef>
                <a:spcPts val="1000"/>
              </a:spcBef>
            </a:pPr>
            <a:r>
              <a:rPr lang="en-US" sz="2600" dirty="0">
                <a:solidFill>
                  <a:prstClr val="black"/>
                </a:solidFill>
              </a:rPr>
              <a:t>Naomi Ali, MPH, MS</a:t>
            </a:r>
          </a:p>
          <a:p>
            <a:pPr lvl="0">
              <a:lnSpc>
                <a:spcPct val="90000"/>
              </a:lnSpc>
              <a:spcBef>
                <a:spcPts val="1000"/>
              </a:spcBef>
            </a:pPr>
            <a:r>
              <a:rPr lang="en-US" sz="2600" dirty="0">
                <a:solidFill>
                  <a:prstClr val="black"/>
                </a:solidFill>
              </a:rPr>
              <a:t>Faye Miller</a:t>
            </a:r>
          </a:p>
          <a:p>
            <a:pPr lvl="0">
              <a:lnSpc>
                <a:spcPct val="90000"/>
              </a:lnSpc>
              <a:spcBef>
                <a:spcPts val="1000"/>
              </a:spcBef>
            </a:pPr>
            <a:r>
              <a:rPr lang="en-US" sz="2600" dirty="0" err="1">
                <a:solidFill>
                  <a:prstClr val="black"/>
                </a:solidFill>
              </a:rPr>
              <a:t>A’lantra</a:t>
            </a:r>
            <a:r>
              <a:rPr lang="en-US" sz="2600" dirty="0">
                <a:solidFill>
                  <a:prstClr val="black"/>
                </a:solidFill>
              </a:rPr>
              <a:t> Wright, MPH, CAPM</a:t>
            </a:r>
            <a:endParaRPr lang="en-US" sz="2600" dirty="0">
              <a:solidFill>
                <a:prstClr val="black"/>
              </a:solidFill>
            </a:endParaRPr>
          </a:p>
        </p:txBody>
      </p:sp>
    </p:spTree>
    <p:extLst>
      <p:ext uri="{BB962C8B-B14F-4D97-AF65-F5344CB8AC3E}">
        <p14:creationId xmlns:p14="http://schemas.microsoft.com/office/powerpoint/2010/main" val="2004271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18389" y="151617"/>
            <a:ext cx="10515600" cy="914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4000" b="1" i="0" u="none" strike="noStrike" kern="1200" cap="none" spc="0" normalizeH="0" baseline="0" noProof="0" dirty="0" smtClean="0">
                <a:ln>
                  <a:noFill/>
                </a:ln>
                <a:solidFill>
                  <a:srgbClr val="7030A0"/>
                </a:solidFill>
                <a:effectLst/>
                <a:uLnTx/>
                <a:uFillTx/>
                <a:latin typeface="Calibri"/>
                <a:ea typeface="+mj-ea"/>
                <a:cs typeface="+mj-cs"/>
              </a:rPr>
              <a:t>Collaboration for Community Health </a:t>
            </a:r>
            <a:endParaRPr kumimoji="0" lang="en-US" altLang="en-US" sz="2800" b="0" i="0" u="none" strike="noStrike" kern="1200" cap="none" spc="0" normalizeH="0" baseline="0" noProof="0" dirty="0">
              <a:ln>
                <a:noFill/>
              </a:ln>
              <a:solidFill>
                <a:srgbClr val="7030A0"/>
              </a:solidFill>
              <a:effectLst/>
              <a:uLnTx/>
              <a:uFillTx/>
              <a:latin typeface="Calibri"/>
              <a:ea typeface="+mj-ea"/>
              <a:cs typeface="+mj-cs"/>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066016"/>
            <a:ext cx="5715000" cy="345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1448" y="3584028"/>
            <a:ext cx="4013598" cy="229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00389" y="3250325"/>
            <a:ext cx="2133600" cy="3692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62455" y="1450429"/>
            <a:ext cx="4338993"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Calibri"/>
                <a:ea typeface="+mn-ea"/>
                <a:cs typeface="+mn-cs"/>
              </a:rPr>
              <a:t>Part of Boston </a:t>
            </a: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Children’s </a:t>
            </a:r>
            <a:r>
              <a:rPr kumimoji="0" lang="en-US" altLang="en-US" sz="2000" b="0" i="0" u="none" strike="noStrike" kern="1200" cap="none" spc="0" normalizeH="0" baseline="0" noProof="0" dirty="0" smtClean="0">
                <a:ln>
                  <a:noFill/>
                </a:ln>
                <a:solidFill>
                  <a:prstClr val="black"/>
                </a:solidFill>
                <a:effectLst/>
                <a:uLnTx/>
                <a:uFillTx/>
                <a:latin typeface="Calibri"/>
                <a:ea typeface="+mn-ea"/>
                <a:cs typeface="+mn-cs"/>
              </a:rPr>
              <a:t>clinical expansion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Department </a:t>
            </a:r>
            <a:r>
              <a:rPr kumimoji="0" lang="en-US" sz="2000" b="0" i="0" u="none" strike="noStrike" kern="1200" cap="none" spc="0" normalizeH="0" baseline="0" noProof="0" dirty="0">
                <a:ln>
                  <a:noFill/>
                </a:ln>
                <a:solidFill>
                  <a:prstClr val="black"/>
                </a:solidFill>
                <a:effectLst/>
                <a:uLnTx/>
                <a:uFillTx/>
                <a:latin typeface="Calibri"/>
                <a:ea typeface="+mn-ea"/>
                <a:cs typeface="+mn-cs"/>
              </a:rPr>
              <a:t>of Public Health regulations:</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2000" b="1" i="0" u="none" strike="noStrike" kern="1200" cap="none" spc="0" normalizeH="0" baseline="0" noProof="0" dirty="0">
                <a:ln>
                  <a:noFill/>
                </a:ln>
                <a:solidFill>
                  <a:prstClr val="black"/>
                </a:solidFill>
                <a:effectLst/>
                <a:uLnTx/>
                <a:uFillTx/>
                <a:latin typeface="Calibri"/>
                <a:ea typeface="+mn-ea"/>
                <a:cs typeface="+mn-cs"/>
              </a:rPr>
              <a:t>5% of capital cost </a:t>
            </a:r>
            <a:r>
              <a:rPr kumimoji="0" lang="en-US" sz="2000" b="0" i="0" u="none" strike="noStrike" kern="1200" cap="none" spc="0" normalizeH="0" baseline="0" noProof="0" dirty="0">
                <a:ln>
                  <a:noFill/>
                </a:ln>
                <a:solidFill>
                  <a:prstClr val="black"/>
                </a:solidFill>
                <a:effectLst/>
                <a:uLnTx/>
                <a:uFillTx/>
                <a:latin typeface="Calibri"/>
                <a:ea typeface="+mn-ea"/>
                <a:cs typeface="+mn-cs"/>
              </a:rPr>
              <a:t>to community health initiative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$53.4 million </a:t>
            </a:r>
            <a:r>
              <a:rPr kumimoji="0" lang="en-US" sz="2000" b="0" i="0" u="none" strike="noStrike" kern="1200" cap="none" spc="0" normalizeH="0" baseline="0" noProof="0" dirty="0">
                <a:ln>
                  <a:noFill/>
                </a:ln>
                <a:solidFill>
                  <a:prstClr val="black"/>
                </a:solidFill>
                <a:effectLst/>
                <a:uLnTx/>
                <a:uFillTx/>
                <a:latin typeface="Calibri"/>
                <a:ea typeface="+mn-ea"/>
                <a:cs typeface="+mn-cs"/>
              </a:rPr>
              <a:t>over 7 </a:t>
            </a:r>
            <a:r>
              <a:rPr kumimoji="0" lang="mr-IN" sz="2000" b="0" i="0" u="none" strike="noStrike" kern="1200" cap="none" spc="0" normalizeH="0" baseline="0" noProof="0" dirty="0">
                <a:ln>
                  <a:noFill/>
                </a:ln>
                <a:solidFill>
                  <a:prstClr val="black"/>
                </a:solidFill>
                <a:effectLst/>
                <a:uLnTx/>
                <a:uFillTx/>
                <a:latin typeface="Calibri"/>
                <a:ea typeface="+mn-ea"/>
              </a:rPr>
              <a:t>–</a:t>
            </a:r>
            <a:r>
              <a:rPr kumimoji="0" lang="en-US" sz="2000" b="0" i="0" u="none" strike="noStrike" kern="1200" cap="none" spc="0" normalizeH="0" baseline="0" noProof="0" dirty="0">
                <a:ln>
                  <a:noFill/>
                </a:ln>
                <a:solidFill>
                  <a:prstClr val="black"/>
                </a:solidFill>
                <a:effectLst/>
                <a:uLnTx/>
                <a:uFillTx/>
                <a:latin typeface="Calibri"/>
                <a:ea typeface="+mn-ea"/>
                <a:cs typeface="+mn-cs"/>
              </a:rPr>
              <a:t> 10 </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years, </a:t>
            </a:r>
            <a:r>
              <a:rPr kumimoji="0" lang="en-US" sz="2000" b="0" i="0" u="none" strike="noStrike" kern="1200" cap="none" spc="0" normalizeH="0" baseline="0" noProof="0" dirty="0">
                <a:ln>
                  <a:noFill/>
                </a:ln>
                <a:solidFill>
                  <a:prstClr val="black"/>
                </a:solidFill>
                <a:effectLst/>
                <a:uLnTx/>
                <a:uFillTx/>
                <a:latin typeface="Calibri"/>
                <a:ea typeface="+mn-ea"/>
                <a:cs typeface="+mn-cs"/>
              </a:rPr>
              <a:t>directed to </a:t>
            </a:r>
            <a:r>
              <a:rPr kumimoji="0" lang="en-US" sz="2000" b="1" i="0" u="none" strike="noStrike" kern="1200" cap="none" spc="0" normalizeH="0" baseline="0" noProof="0" dirty="0">
                <a:ln>
                  <a:noFill/>
                </a:ln>
                <a:solidFill>
                  <a:prstClr val="black"/>
                </a:solidFill>
                <a:effectLst/>
                <a:uLnTx/>
                <a:uFillTx/>
                <a:latin typeface="Calibri"/>
                <a:ea typeface="+mn-ea"/>
                <a:cs typeface="+mn-cs"/>
              </a:rPr>
              <a:t>community organizations, agencies, coalitions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Social determinants of health</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a:ln>
                  <a:noFill/>
                </a:ln>
                <a:solidFill>
                  <a:prstClr val="black"/>
                </a:solidFill>
                <a:effectLst/>
                <a:uLnTx/>
                <a:uFillTx/>
                <a:latin typeface="Calibri"/>
                <a:ea typeface="+mn-ea"/>
                <a:cs typeface="+mn-cs"/>
              </a:rPr>
              <a:t>not health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307038"/>
            <a:ext cx="12193588"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780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Chart 39"/>
          <p:cNvGraphicFramePr/>
          <p:nvPr>
            <p:extLst/>
          </p:nvPr>
        </p:nvGraphicFramePr>
        <p:xfrm>
          <a:off x="2279650" y="609600"/>
          <a:ext cx="7696200" cy="4931433"/>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p:cNvSpPr/>
          <p:nvPr/>
        </p:nvSpPr>
        <p:spPr>
          <a:xfrm>
            <a:off x="266700" y="6150115"/>
            <a:ext cx="11722100" cy="707886"/>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Improve the health and well-being of children and families in communities disproportionately impacted by systemic injustices and inequities in health and social determinants of health.</a:t>
            </a:r>
          </a:p>
        </p:txBody>
      </p:sp>
      <p:sp>
        <p:nvSpPr>
          <p:cNvPr id="3" name="Rectangle 2"/>
          <p:cNvSpPr/>
          <p:nvPr/>
        </p:nvSpPr>
        <p:spPr>
          <a:xfrm>
            <a:off x="7620000" y="1188736"/>
            <a:ext cx="4059207" cy="565929"/>
          </a:xfrm>
          <a:prstGeom prst="rect">
            <a:avLst/>
          </a:prstGeom>
          <a:solidFill>
            <a:srgbClr val="5787C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$17M: </a:t>
            </a: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Birth to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Child Health &amp; Development</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Rectangle 11"/>
          <p:cNvSpPr/>
          <p:nvPr/>
        </p:nvSpPr>
        <p:spPr>
          <a:xfrm>
            <a:off x="8159045" y="2873312"/>
            <a:ext cx="3657600" cy="381000"/>
          </a:xfrm>
          <a:prstGeom prst="rect">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$5M: Family Housing Stability</a:t>
            </a:r>
          </a:p>
        </p:txBody>
      </p:sp>
      <p:sp>
        <p:nvSpPr>
          <p:cNvPr id="13" name="Rectangle 12"/>
          <p:cNvSpPr/>
          <p:nvPr/>
        </p:nvSpPr>
        <p:spPr>
          <a:xfrm>
            <a:off x="7948929" y="3839067"/>
            <a:ext cx="4033641" cy="381000"/>
          </a:xfrm>
          <a:prstGeom prst="rect">
            <a:avLst/>
          </a:prstGeom>
          <a:solidFill>
            <a:srgbClr val="EDC4B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$1M: Family Economic Opportunity</a:t>
            </a:r>
          </a:p>
        </p:txBody>
      </p:sp>
      <p:sp>
        <p:nvSpPr>
          <p:cNvPr id="15" name="Rectangle 14"/>
          <p:cNvSpPr/>
          <p:nvPr/>
        </p:nvSpPr>
        <p:spPr>
          <a:xfrm>
            <a:off x="7162799" y="4724400"/>
            <a:ext cx="4945117" cy="342900"/>
          </a:xfrm>
          <a:prstGeom prst="rect">
            <a:avLst/>
          </a:prstGeom>
          <a:solidFill>
            <a:srgbClr val="3CA4C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      $10M</a:t>
            </a:r>
            <a:r>
              <a:rPr kumimoji="0" lang="en-US" sz="1800" b="0" i="0" u="none" strike="noStrike" kern="1200" cap="none" spc="0" normalizeH="0" baseline="0" noProof="0" dirty="0">
                <a:ln>
                  <a:noFill/>
                </a:ln>
                <a:solidFill>
                  <a:srgbClr val="000000"/>
                </a:solidFill>
                <a:effectLst/>
                <a:uLnTx/>
                <a:uFillTx/>
                <a:latin typeface="Calibri"/>
                <a:ea typeface="+mn-ea"/>
                <a:cs typeface="+mn-cs"/>
              </a:rPr>
              <a:t>: Community Health Equity Collaborative</a:t>
            </a:r>
          </a:p>
        </p:txBody>
      </p:sp>
      <p:sp>
        <p:nvSpPr>
          <p:cNvPr id="16" name="Rectangle 15"/>
          <p:cNvSpPr/>
          <p:nvPr/>
        </p:nvSpPr>
        <p:spPr>
          <a:xfrm>
            <a:off x="76200" y="4314113"/>
            <a:ext cx="4024121" cy="430300"/>
          </a:xfrm>
          <a:prstGeom prst="rect">
            <a:avLst/>
          </a:prstGeom>
          <a:solidFill>
            <a:srgbClr val="CCE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     $3M</a:t>
            </a:r>
            <a:r>
              <a:rPr kumimoji="0" lang="en-US" sz="1800" b="0" i="0" u="none" strike="noStrike" kern="1200" cap="none" spc="0" normalizeH="0" baseline="0" noProof="0" dirty="0">
                <a:ln>
                  <a:noFill/>
                </a:ln>
                <a:solidFill>
                  <a:srgbClr val="000000"/>
                </a:solidFill>
                <a:effectLst/>
                <a:uLnTx/>
                <a:uFillTx/>
                <a:latin typeface="Calibri"/>
                <a:ea typeface="+mn-ea"/>
                <a:cs typeface="+mn-cs"/>
              </a:rPr>
              <a:t>: Community Trauma Response</a:t>
            </a:r>
          </a:p>
        </p:txBody>
      </p:sp>
      <p:sp>
        <p:nvSpPr>
          <p:cNvPr id="22" name="Rectangle 21"/>
          <p:cNvSpPr/>
          <p:nvPr/>
        </p:nvSpPr>
        <p:spPr>
          <a:xfrm>
            <a:off x="3627612" y="5317289"/>
            <a:ext cx="3523245" cy="419100"/>
          </a:xfrm>
          <a:prstGeom prst="rect">
            <a:avLst/>
          </a:prstGeom>
          <a:solidFill>
            <a:srgbClr val="CC99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$4.5M: Healthy Living</a:t>
            </a:r>
          </a:p>
        </p:txBody>
      </p:sp>
      <p:sp>
        <p:nvSpPr>
          <p:cNvPr id="23" name="Rectangle 22"/>
          <p:cNvSpPr/>
          <p:nvPr/>
        </p:nvSpPr>
        <p:spPr>
          <a:xfrm>
            <a:off x="250461" y="2954787"/>
            <a:ext cx="3377151" cy="635000"/>
          </a:xfrm>
          <a:prstGeom prst="rect">
            <a:avLst/>
          </a:prstGeom>
          <a:solidFill>
            <a:srgbClr val="99CC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    $7M</a:t>
            </a:r>
            <a:r>
              <a:rPr kumimoji="0" lang="en-US" sz="1800" b="0" i="0" u="none" strike="noStrike" kern="1200" cap="none" spc="0" normalizeH="0" baseline="0" noProof="0" dirty="0">
                <a:ln>
                  <a:noFill/>
                </a:ln>
                <a:solidFill>
                  <a:srgbClr val="000000"/>
                </a:solidFill>
                <a:effectLst/>
                <a:uLnTx/>
                <a:uFillTx/>
                <a:latin typeface="Calibri"/>
                <a:ea typeface="+mn-ea"/>
                <a:cs typeface="+mn-cs"/>
              </a:rPr>
              <a:t>: Mental Health </a:t>
            </a: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           Healthy Youth Development </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 name="Rectangle 23"/>
          <p:cNvSpPr/>
          <p:nvPr/>
        </p:nvSpPr>
        <p:spPr>
          <a:xfrm>
            <a:off x="475285" y="1828800"/>
            <a:ext cx="3268579" cy="457200"/>
          </a:xfrm>
          <a:prstGeom prst="rect">
            <a:avLst/>
          </a:prstGeom>
          <a:solidFill>
            <a:srgbClr val="D9924B"/>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    $</a:t>
            </a:r>
            <a:r>
              <a:rPr kumimoji="0" lang="en-US" sz="1800" b="0" i="0" u="none" strike="noStrike" kern="1200" cap="none" spc="0" normalizeH="0" baseline="0" noProof="0" dirty="0">
                <a:ln>
                  <a:noFill/>
                </a:ln>
                <a:solidFill>
                  <a:srgbClr val="000000"/>
                </a:solidFill>
                <a:effectLst/>
                <a:uLnTx/>
                <a:uFillTx/>
                <a:latin typeface="Calibri"/>
                <a:ea typeface="+mn-ea"/>
                <a:cs typeface="+mn-cs"/>
              </a:rPr>
              <a:t>3.5M: Evaluation and Data</a:t>
            </a:r>
          </a:p>
        </p:txBody>
      </p:sp>
      <p:sp>
        <p:nvSpPr>
          <p:cNvPr id="25" name="Rectangle 24"/>
          <p:cNvSpPr/>
          <p:nvPr/>
        </p:nvSpPr>
        <p:spPr>
          <a:xfrm>
            <a:off x="1556871" y="1172921"/>
            <a:ext cx="2667000" cy="369856"/>
          </a:xfrm>
          <a:prstGeom prst="rect">
            <a:avLst/>
          </a:prstGeom>
          <a:solidFill>
            <a:srgbClr val="FFFF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$2.4M: Special Initiatives</a:t>
            </a:r>
          </a:p>
        </p:txBody>
      </p:sp>
      <p:sp>
        <p:nvSpPr>
          <p:cNvPr id="6" name="TextBox 5"/>
          <p:cNvSpPr txBox="1"/>
          <p:nvPr/>
        </p:nvSpPr>
        <p:spPr>
          <a:xfrm>
            <a:off x="1363579" y="5736389"/>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1"/>
          <p:cNvSpPr txBox="1"/>
          <p:nvPr/>
        </p:nvSpPr>
        <p:spPr>
          <a:xfrm>
            <a:off x="2038183" y="189186"/>
            <a:ext cx="7883864" cy="55541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8064A2"/>
                </a:solidFill>
                <a:effectLst/>
                <a:uLnTx/>
                <a:uFillTx/>
                <a:latin typeface="Calibri"/>
                <a:ea typeface="+mn-ea"/>
                <a:cs typeface="+mn-cs"/>
              </a:rPr>
              <a:t>Collaboration </a:t>
            </a:r>
            <a:r>
              <a:rPr kumimoji="0" lang="en-US" sz="4000" b="1" i="0" u="none" strike="noStrike" kern="1200" cap="none" spc="0" normalizeH="0" baseline="0" noProof="0" dirty="0">
                <a:ln>
                  <a:noFill/>
                </a:ln>
                <a:solidFill>
                  <a:srgbClr val="8064A2"/>
                </a:solidFill>
                <a:effectLst/>
                <a:uLnTx/>
                <a:uFillTx/>
                <a:latin typeface="Calibri"/>
                <a:ea typeface="+mn-ea"/>
                <a:cs typeface="+mn-cs"/>
              </a:rPr>
              <a:t>for Community Health</a:t>
            </a:r>
          </a:p>
        </p:txBody>
      </p:sp>
      <p:pic>
        <p:nvPicPr>
          <p:cNvPr id="3077" name="Picture 5" descr="https://cdn-icons.flaticon.com/png/512/2169/premium/2169343.png?token=exp=1649350958~hmac=9da7f248979d2b885574a7cfd8a532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0857" y="2854984"/>
            <a:ext cx="659201" cy="6592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descr="https://cdn-icons.flaticon.com/png/512/2169/premium/2169343.png?token=exp=1649350958~hmac=9da7f248979d2b885574a7cfd8a532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1760" y="2899011"/>
            <a:ext cx="329601" cy="32960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ttps://cdn-icons.flaticon.com/png/512/3949/premium/3949256.png?token=exp=1649351145~hmac=1e36cd221451b237166f6bedfb7ea2bc"/>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7996545" y="3862310"/>
            <a:ext cx="334513" cy="334513"/>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https://cdn-icons-png.flaticon.com/512/1283/128334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1387" y="4073101"/>
            <a:ext cx="796869" cy="7968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descr="https://cdn-icons-png.flaticon.com/512/1283/128334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59733" y="4744413"/>
            <a:ext cx="322886" cy="322887"/>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https://cdn-icons-png.flaticon.com/512/4406/440602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8726934">
            <a:off x="5495856" y="1089577"/>
            <a:ext cx="581645" cy="581645"/>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https://cdn-icons-png.flaticon.com/512/4406/4406025.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210040">
            <a:off x="6778382" y="1770996"/>
            <a:ext cx="280815" cy="28081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217608">
            <a:off x="6145269" y="1284425"/>
            <a:ext cx="589566" cy="59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3" descr="https://cdn-icons-png.flaticon.com/512/4406/4406025.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210040">
            <a:off x="7810783" y="1285938"/>
            <a:ext cx="371523" cy="37152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53000" y="4238758"/>
            <a:ext cx="581009" cy="58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93754" y="5318728"/>
            <a:ext cx="413135" cy="41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26762" y="4338142"/>
            <a:ext cx="348523" cy="348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0" name="Picture 1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9256" y="3020772"/>
            <a:ext cx="504915" cy="50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71413" y="2884099"/>
            <a:ext cx="504915" cy="50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1" name="Picture 1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31524" y="1867126"/>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1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43479" y="1880066"/>
            <a:ext cx="342436" cy="34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
          <p:cNvPicPr>
            <a:picLocks noChangeAspect="1"/>
          </p:cNvPicPr>
          <p:nvPr/>
        </p:nvPicPr>
        <p:blipFill>
          <a:blip r:embed="rId19"/>
          <a:srcRect/>
          <a:stretch>
            <a:fillRect/>
          </a:stretch>
        </p:blipFill>
        <p:spPr bwMode="auto">
          <a:xfrm>
            <a:off x="4604106" y="1892512"/>
            <a:ext cx="2491971" cy="2249541"/>
          </a:xfrm>
          <a:prstGeom prst="ellipse">
            <a:avLst/>
          </a:prstGeom>
          <a:noFill/>
          <a:ln w="9525">
            <a:noFill/>
            <a:miter lim="800000"/>
            <a:headEnd/>
            <a:tailEnd/>
          </a:ln>
        </p:spPr>
      </p:pic>
      <p:pic>
        <p:nvPicPr>
          <p:cNvPr id="34" name="Picture 1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84041" y="4022561"/>
            <a:ext cx="348523" cy="348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720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8153494" y="1188736"/>
            <a:ext cx="3508455" cy="873174"/>
          </a:xfrm>
          <a:prstGeom prst="rect">
            <a:avLst/>
          </a:prstGeom>
          <a:solidFill>
            <a:srgbClr val="5787C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Birth to 5 Child Health &amp; Development: 27 Partners*</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40" name="Chart 39"/>
          <p:cNvGraphicFramePr/>
          <p:nvPr>
            <p:extLst/>
          </p:nvPr>
        </p:nvGraphicFramePr>
        <p:xfrm>
          <a:off x="2279650" y="609600"/>
          <a:ext cx="7696200" cy="4931433"/>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p:cNvSpPr/>
          <p:nvPr/>
        </p:nvSpPr>
        <p:spPr>
          <a:xfrm>
            <a:off x="266700" y="6150115"/>
            <a:ext cx="11722100" cy="707886"/>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Improve the health and well-being of children and families in communities disproportionately impacted by systemic injustices and inequities in health and social determinants of health.</a:t>
            </a:r>
          </a:p>
        </p:txBody>
      </p:sp>
      <p:sp>
        <p:nvSpPr>
          <p:cNvPr id="12" name="Rectangle 11"/>
          <p:cNvSpPr/>
          <p:nvPr/>
        </p:nvSpPr>
        <p:spPr>
          <a:xfrm>
            <a:off x="8159045" y="2873312"/>
            <a:ext cx="3657600" cy="515702"/>
          </a:xfrm>
          <a:prstGeom prst="rect">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Family Housing Stability: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10 Partners</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 name="Rectangle 12"/>
          <p:cNvSpPr/>
          <p:nvPr/>
        </p:nvSpPr>
        <p:spPr>
          <a:xfrm>
            <a:off x="7948929" y="3839066"/>
            <a:ext cx="4033641" cy="673489"/>
          </a:xfrm>
          <a:prstGeom prst="rect">
            <a:avLst/>
          </a:prstGeom>
          <a:solidFill>
            <a:srgbClr val="EDC4B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Family Economic Opportunity: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6 Partners</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 name="Rectangle 14"/>
          <p:cNvSpPr/>
          <p:nvPr/>
        </p:nvSpPr>
        <p:spPr>
          <a:xfrm>
            <a:off x="7259732" y="4724400"/>
            <a:ext cx="4729067" cy="588614"/>
          </a:xfrm>
          <a:prstGeom prst="rect">
            <a:avLst/>
          </a:prstGeom>
          <a:solidFill>
            <a:srgbClr val="3CA4C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       Community Health Equity Collaborative: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4+ Partners</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6" name="Rectangle 15"/>
          <p:cNvSpPr/>
          <p:nvPr/>
        </p:nvSpPr>
        <p:spPr>
          <a:xfrm>
            <a:off x="76200" y="4314112"/>
            <a:ext cx="4024121" cy="497761"/>
          </a:xfrm>
          <a:prstGeom prst="rect">
            <a:avLst/>
          </a:prstGeom>
          <a:solidFill>
            <a:srgbClr val="CCE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     Community Trauma Response: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4 Partners</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2" name="Rectangle 21"/>
          <p:cNvSpPr/>
          <p:nvPr/>
        </p:nvSpPr>
        <p:spPr>
          <a:xfrm>
            <a:off x="3627612" y="5317289"/>
            <a:ext cx="3523245" cy="419100"/>
          </a:xfrm>
          <a:prstGeom prst="rect">
            <a:avLst/>
          </a:prstGeom>
          <a:solidFill>
            <a:srgbClr val="CC99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Healthy Living: 22 Partners</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 name="Rectangle 22"/>
          <p:cNvSpPr/>
          <p:nvPr/>
        </p:nvSpPr>
        <p:spPr>
          <a:xfrm>
            <a:off x="250461" y="2954786"/>
            <a:ext cx="3377151" cy="774273"/>
          </a:xfrm>
          <a:prstGeom prst="rect">
            <a:avLst/>
          </a:prstGeom>
          <a:solidFill>
            <a:srgbClr val="99CC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    Mental Health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           Healthy Youth </a:t>
            </a: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Development: 37 Partners</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 name="Rectangle 23"/>
          <p:cNvSpPr/>
          <p:nvPr/>
        </p:nvSpPr>
        <p:spPr>
          <a:xfrm>
            <a:off x="475285" y="1828800"/>
            <a:ext cx="3268579" cy="457200"/>
          </a:xfrm>
          <a:prstGeom prst="rect">
            <a:avLst/>
          </a:prstGeom>
          <a:solidFill>
            <a:srgbClr val="D9924B"/>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    $</a:t>
            </a:r>
            <a:r>
              <a:rPr kumimoji="0" lang="en-US" sz="1800" b="0" i="0" u="none" strike="noStrike" kern="1200" cap="none" spc="0" normalizeH="0" baseline="0" noProof="0" dirty="0">
                <a:ln>
                  <a:noFill/>
                </a:ln>
                <a:solidFill>
                  <a:srgbClr val="000000"/>
                </a:solidFill>
                <a:effectLst/>
                <a:uLnTx/>
                <a:uFillTx/>
                <a:latin typeface="Calibri"/>
                <a:ea typeface="+mn-ea"/>
                <a:cs typeface="+mn-cs"/>
              </a:rPr>
              <a:t>3.5M: Evaluation and Data</a:t>
            </a:r>
          </a:p>
        </p:txBody>
      </p:sp>
      <p:sp>
        <p:nvSpPr>
          <p:cNvPr id="25" name="Rectangle 24"/>
          <p:cNvSpPr/>
          <p:nvPr/>
        </p:nvSpPr>
        <p:spPr>
          <a:xfrm>
            <a:off x="1556871" y="969635"/>
            <a:ext cx="2667000" cy="573142"/>
          </a:xfrm>
          <a:prstGeom prst="rect">
            <a:avLst/>
          </a:prstGeom>
          <a:solidFill>
            <a:srgbClr val="FFFF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Special initiatives: 9 Partners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363579" y="5736389"/>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077" name="Picture 5" descr="https://cdn-icons.flaticon.com/png/512/2169/premium/2169343.png?token=exp=1649350958~hmac=9da7f248979d2b885574a7cfd8a532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7431" y="2806955"/>
            <a:ext cx="659201" cy="6592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descr="https://cdn-icons.flaticon.com/png/512/2169/premium/2169343.png?token=exp=1649350958~hmac=9da7f248979d2b885574a7cfd8a532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1760" y="2899011"/>
            <a:ext cx="329601" cy="32960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ttps://cdn-icons.flaticon.com/png/512/3949/premium/3949256.png?token=exp=1649351145~hmac=1e36cd221451b237166f6bedfb7ea2bc"/>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7996545" y="3862310"/>
            <a:ext cx="334513" cy="334513"/>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https://cdn-icons-png.flaticon.com/512/1283/128334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1387" y="4073101"/>
            <a:ext cx="796869" cy="7968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descr="https://cdn-icons-png.flaticon.com/512/1283/128334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09592" y="4840285"/>
            <a:ext cx="322886" cy="322887"/>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https://cdn-icons-png.flaticon.com/512/4406/440602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8726934">
            <a:off x="5495856" y="1089577"/>
            <a:ext cx="581645" cy="581645"/>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https://cdn-icons-png.flaticon.com/512/4406/4406025.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210040">
            <a:off x="6778382" y="1770996"/>
            <a:ext cx="280815" cy="28081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217608">
            <a:off x="6145269" y="1284425"/>
            <a:ext cx="589566" cy="59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3" descr="https://cdn-icons-png.flaticon.com/512/4406/4406025.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210040">
            <a:off x="8249480" y="1411779"/>
            <a:ext cx="371523" cy="37152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53000" y="4238758"/>
            <a:ext cx="581009" cy="58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27612" y="5348409"/>
            <a:ext cx="413135" cy="41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26762" y="4338142"/>
            <a:ext cx="348523" cy="348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0" name="Picture 1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9256" y="3020772"/>
            <a:ext cx="504915" cy="50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71413" y="2884099"/>
            <a:ext cx="504915" cy="50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1" name="Picture 1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31524" y="1867126"/>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1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43479" y="1880066"/>
            <a:ext cx="342436" cy="34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1"/>
          <p:cNvSpPr txBox="1"/>
          <p:nvPr/>
        </p:nvSpPr>
        <p:spPr>
          <a:xfrm>
            <a:off x="2038183" y="189186"/>
            <a:ext cx="7883864" cy="55541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8064A2"/>
                </a:solidFill>
                <a:effectLst/>
                <a:uLnTx/>
                <a:uFillTx/>
                <a:latin typeface="Calibri"/>
                <a:ea typeface="+mn-ea"/>
                <a:cs typeface="+mn-cs"/>
              </a:rPr>
              <a:t>Collaboration </a:t>
            </a:r>
            <a:r>
              <a:rPr kumimoji="0" lang="en-US" sz="4000" b="1" i="0" u="none" strike="noStrike" kern="1200" cap="none" spc="0" normalizeH="0" baseline="0" noProof="0" dirty="0">
                <a:ln>
                  <a:noFill/>
                </a:ln>
                <a:solidFill>
                  <a:srgbClr val="8064A2"/>
                </a:solidFill>
                <a:effectLst/>
                <a:uLnTx/>
                <a:uFillTx/>
                <a:latin typeface="Calibri"/>
                <a:ea typeface="+mn-ea"/>
                <a:cs typeface="+mn-cs"/>
              </a:rPr>
              <a:t>for Community Health</a:t>
            </a:r>
          </a:p>
        </p:txBody>
      </p:sp>
      <p:pic>
        <p:nvPicPr>
          <p:cNvPr id="35" name="Picture 1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84041" y="4022561"/>
            <a:ext cx="348523" cy="348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78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1"/>
          <p:cNvSpPr txBox="1"/>
          <p:nvPr/>
        </p:nvSpPr>
        <p:spPr>
          <a:xfrm>
            <a:off x="2433038" y="2495967"/>
            <a:ext cx="7883864" cy="55541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8064A2"/>
                </a:solidFill>
                <a:effectLst/>
                <a:uLnTx/>
                <a:uFillTx/>
                <a:latin typeface="Calibri"/>
                <a:ea typeface="+mn-ea"/>
                <a:cs typeface="+mn-cs"/>
              </a:rPr>
              <a:t>Highlights from the 2023</a:t>
            </a:r>
            <a:r>
              <a:rPr kumimoji="0" lang="en-US" sz="4000" b="1" i="0" u="none" strike="noStrike" kern="1200" cap="none" spc="0" normalizeH="0" noProof="0" dirty="0" smtClean="0">
                <a:ln>
                  <a:noFill/>
                </a:ln>
                <a:solidFill>
                  <a:srgbClr val="8064A2"/>
                </a:solidFill>
                <a:effectLst/>
                <a:uLnTx/>
                <a:uFillTx/>
                <a:latin typeface="Calibri"/>
                <a:ea typeface="+mn-ea"/>
                <a:cs typeface="+mn-cs"/>
              </a:rPr>
              <a:t> Report</a:t>
            </a:r>
            <a:endParaRPr kumimoji="0" lang="en-US" sz="4000" b="1" i="0" u="none" strike="noStrike" kern="1200" cap="none" spc="0" normalizeH="0" baseline="0" noProof="0" dirty="0">
              <a:ln>
                <a:noFill/>
              </a:ln>
              <a:solidFill>
                <a:srgbClr val="8064A2"/>
              </a:solidFill>
              <a:effectLst/>
              <a:uLnTx/>
              <a:uFillTx/>
              <a:latin typeface="Calibri"/>
              <a:ea typeface="+mn-ea"/>
              <a:cs typeface="+mn-cs"/>
            </a:endParaRPr>
          </a:p>
        </p:txBody>
      </p:sp>
      <p:pic>
        <p:nvPicPr>
          <p:cNvPr id="36" name="Picture 35"/>
          <p:cNvPicPr>
            <a:picLocks noChangeAspect="1"/>
          </p:cNvPicPr>
          <p:nvPr/>
        </p:nvPicPr>
        <p:blipFill>
          <a:blip r:embed="rId3"/>
          <a:stretch>
            <a:fillRect/>
          </a:stretch>
        </p:blipFill>
        <p:spPr>
          <a:xfrm>
            <a:off x="1" y="6309123"/>
            <a:ext cx="12192000" cy="369455"/>
          </a:xfrm>
          <a:prstGeom prst="rect">
            <a:avLst/>
          </a:prstGeom>
        </p:spPr>
      </p:pic>
    </p:spTree>
    <p:extLst>
      <p:ext uri="{BB962C8B-B14F-4D97-AF65-F5344CB8AC3E}">
        <p14:creationId xmlns:p14="http://schemas.microsoft.com/office/powerpoint/2010/main" val="348337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6309123"/>
            <a:ext cx="12192000" cy="369455"/>
          </a:xfrm>
          <a:prstGeom prst="rect">
            <a:avLst/>
          </a:prstGeom>
        </p:spPr>
      </p:pic>
      <p:sp>
        <p:nvSpPr>
          <p:cNvPr id="7" name="Title 1">
            <a:extLst>
              <a:ext uri="{FF2B5EF4-FFF2-40B4-BE49-F238E27FC236}">
                <a16:creationId xmlns:a16="http://schemas.microsoft.com/office/drawing/2014/main" id="{DED0A027-CD95-483C-A52B-B76AC268BBE5}"/>
              </a:ext>
            </a:extLst>
          </p:cNvPr>
          <p:cNvSpPr txBox="1">
            <a:spLocks noChangeArrowheads="1"/>
          </p:cNvSpPr>
          <p:nvPr/>
        </p:nvSpPr>
        <p:spPr bwMode="auto">
          <a:xfrm>
            <a:off x="171450" y="116257"/>
            <a:ext cx="11841971" cy="68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ctr"/>
          <a:lstStyle>
            <a:lvl1pPr defTabSz="444500">
              <a:spcBef>
                <a:spcPts val="488"/>
              </a:spcBef>
              <a:buClr>
                <a:srgbClr val="5B6771"/>
              </a:buClr>
              <a:buFont typeface="Arial Black" panose="020B0A04020102020204" pitchFamily="34" charset="0"/>
              <a:buChar char="⁄"/>
              <a:defRPr sz="1300" b="1">
                <a:solidFill>
                  <a:schemeClr val="tx2"/>
                </a:solidFill>
                <a:latin typeface="Arial" panose="020B0604020202020204" pitchFamily="34" charset="0"/>
              </a:defRPr>
            </a:lvl1pPr>
            <a:lvl2pPr marL="742950" indent="-285750" defTabSz="444500">
              <a:spcBef>
                <a:spcPts val="250"/>
              </a:spcBef>
              <a:buClr>
                <a:schemeClr val="tx2"/>
              </a:buClr>
              <a:buFont typeface="Times New Roman" panose="02020603050405020304" pitchFamily="18" charset="0"/>
              <a:buChar char="-"/>
              <a:defRPr sz="1100">
                <a:solidFill>
                  <a:schemeClr val="tx1"/>
                </a:solidFill>
                <a:latin typeface="Times New Roman" panose="02020603050405020304" pitchFamily="18" charset="0"/>
              </a:defRPr>
            </a:lvl2pPr>
            <a:lvl3pPr marL="1143000" indent="-228600" defTabSz="444500">
              <a:spcBef>
                <a:spcPts val="250"/>
              </a:spcBef>
              <a:buClr>
                <a:schemeClr val="tx2"/>
              </a:buClr>
              <a:buFont typeface="Courier New" panose="02070309020205020404" pitchFamily="49" charset="0"/>
              <a:buChar char="o"/>
              <a:defRPr sz="900">
                <a:solidFill>
                  <a:schemeClr val="tx1"/>
                </a:solidFill>
                <a:latin typeface="Times New Roman" panose="02020603050405020304" pitchFamily="18" charset="0"/>
              </a:defRPr>
            </a:lvl3pPr>
            <a:lvl4pPr marL="1600200" indent="-228600" defTabSz="444500">
              <a:spcBef>
                <a:spcPts val="250"/>
              </a:spcBef>
              <a:buFont typeface="Times New Roman" panose="02020603050405020304" pitchFamily="18" charset="0"/>
              <a:buChar char="-"/>
              <a:defRPr sz="800">
                <a:solidFill>
                  <a:schemeClr val="tx1"/>
                </a:solidFill>
                <a:latin typeface="Times New Roman" panose="02020603050405020304" pitchFamily="18" charset="0"/>
              </a:defRPr>
            </a:lvl4pPr>
            <a:lvl5pPr marL="2057400" indent="-228600" defTabSz="444500">
              <a:spcBef>
                <a:spcPts val="250"/>
              </a:spcBef>
              <a:buFont typeface="Arial" panose="020B0604020202020204" pitchFamily="34" charset="0"/>
              <a:buChar char="•"/>
              <a:defRPr sz="800">
                <a:solidFill>
                  <a:schemeClr val="tx1"/>
                </a:solidFill>
                <a:latin typeface="Times New Roman" panose="02020603050405020304" pitchFamily="18" charset="0"/>
              </a:defRPr>
            </a:lvl5pPr>
            <a:lvl6pPr marL="2514600" indent="-228600" defTabSz="444500" eaLnBrk="0" fontAlgn="base" hangingPunct="0">
              <a:spcBef>
                <a:spcPts val="250"/>
              </a:spcBef>
              <a:spcAft>
                <a:spcPct val="0"/>
              </a:spcAft>
              <a:buFont typeface="Arial" panose="020B0604020202020204" pitchFamily="34" charset="0"/>
              <a:buChar char="•"/>
              <a:defRPr sz="800">
                <a:solidFill>
                  <a:schemeClr val="tx1"/>
                </a:solidFill>
                <a:latin typeface="Times New Roman" panose="02020603050405020304" pitchFamily="18" charset="0"/>
              </a:defRPr>
            </a:lvl6pPr>
            <a:lvl7pPr marL="2971800" indent="-228600" defTabSz="444500" eaLnBrk="0" fontAlgn="base" hangingPunct="0">
              <a:spcBef>
                <a:spcPts val="250"/>
              </a:spcBef>
              <a:spcAft>
                <a:spcPct val="0"/>
              </a:spcAft>
              <a:buFont typeface="Arial" panose="020B0604020202020204" pitchFamily="34" charset="0"/>
              <a:buChar char="•"/>
              <a:defRPr sz="800">
                <a:solidFill>
                  <a:schemeClr val="tx1"/>
                </a:solidFill>
                <a:latin typeface="Times New Roman" panose="02020603050405020304" pitchFamily="18" charset="0"/>
              </a:defRPr>
            </a:lvl7pPr>
            <a:lvl8pPr marL="3429000" indent="-228600" defTabSz="444500" eaLnBrk="0" fontAlgn="base" hangingPunct="0">
              <a:spcBef>
                <a:spcPts val="250"/>
              </a:spcBef>
              <a:spcAft>
                <a:spcPct val="0"/>
              </a:spcAft>
              <a:buFont typeface="Arial" panose="020B0604020202020204" pitchFamily="34" charset="0"/>
              <a:buChar char="•"/>
              <a:defRPr sz="800">
                <a:solidFill>
                  <a:schemeClr val="tx1"/>
                </a:solidFill>
                <a:latin typeface="Times New Roman" panose="02020603050405020304" pitchFamily="18" charset="0"/>
              </a:defRPr>
            </a:lvl8pPr>
            <a:lvl9pPr marL="3886200" indent="-228600" defTabSz="444500" eaLnBrk="0" fontAlgn="base" hangingPunct="0">
              <a:spcBef>
                <a:spcPts val="250"/>
              </a:spcBef>
              <a:spcAft>
                <a:spcPct val="0"/>
              </a:spcAft>
              <a:buFont typeface="Arial" panose="020B0604020202020204" pitchFamily="34" charset="0"/>
              <a:buChar char="•"/>
              <a:defRPr sz="800">
                <a:solidFill>
                  <a:schemeClr val="tx1"/>
                </a:solidFill>
                <a:latin typeface="Times New Roman" panose="02020603050405020304" pitchFamily="18" charset="0"/>
              </a:defRPr>
            </a:lvl9pPr>
          </a:lstStyle>
          <a:p>
            <a:pPr algn="ctr" eaLnBrk="1" hangingPunct="1">
              <a:lnSpc>
                <a:spcPct val="90000"/>
              </a:lnSpc>
              <a:spcBef>
                <a:spcPct val="0"/>
              </a:spcBef>
              <a:buClrTx/>
              <a:buFontTx/>
              <a:buNone/>
            </a:pPr>
            <a:r>
              <a:rPr lang="en-US" altLang="en-US" sz="4400" dirty="0" smtClean="0">
                <a:solidFill>
                  <a:srgbClr val="7030A0"/>
                </a:solidFill>
                <a:latin typeface="+mn-lt"/>
              </a:rPr>
              <a:t>Reach by Neighborhood</a:t>
            </a:r>
            <a:endParaRPr lang="en-US" altLang="en-US" sz="4400" dirty="0">
              <a:solidFill>
                <a:srgbClr val="7030A0"/>
              </a:solidFill>
              <a:latin typeface="+mn-lt"/>
            </a:endParaRPr>
          </a:p>
        </p:txBody>
      </p:sp>
      <p:sp>
        <p:nvSpPr>
          <p:cNvPr id="8" name="Text Placeholder 5">
            <a:extLst>
              <a:ext uri="{FF2B5EF4-FFF2-40B4-BE49-F238E27FC236}">
                <a16:creationId xmlns:a16="http://schemas.microsoft.com/office/drawing/2014/main" id="{3DE9349B-247B-4982-A291-161CBF643BAA}"/>
              </a:ext>
            </a:extLst>
          </p:cNvPr>
          <p:cNvSpPr txBox="1">
            <a:spLocks/>
          </p:cNvSpPr>
          <p:nvPr/>
        </p:nvSpPr>
        <p:spPr>
          <a:xfrm>
            <a:off x="2404697" y="2156100"/>
            <a:ext cx="4837548" cy="1896422"/>
          </a:xfrm>
          <a:prstGeom prst="rect">
            <a:avLst/>
          </a:prstGeom>
        </p:spPr>
        <p:txBody>
          <a:bodyPr anchor="t">
            <a:normAutofit/>
          </a:bodyPr>
          <a:lstStyle>
            <a:lvl1pPr marL="228600" indent="-228600" algn="l" defTabSz="914400" rtl="0" eaLnBrk="1" latinLnBrk="0" hangingPunct="1">
              <a:lnSpc>
                <a:spcPct val="100000"/>
              </a:lnSpc>
              <a:spcBef>
                <a:spcPts val="1000"/>
              </a:spcBef>
              <a:buClr>
                <a:schemeClr val="accent3"/>
              </a:buClr>
              <a:buFont typeface="Arial Black" panose="020B0A04020102020204" pitchFamily="34" charset="0"/>
              <a:buChar char="⁄"/>
              <a:defRPr sz="2400" b="0" kern="1200" baseline="0">
                <a:solidFill>
                  <a:schemeClr val="bg2"/>
                </a:solidFill>
                <a:latin typeface="Montserrat SemiBold" panose="00000700000000000000" pitchFamily="2" charset="0"/>
                <a:ea typeface="+mn-ea"/>
                <a:cs typeface="+mn-cs"/>
              </a:defRPr>
            </a:lvl1pPr>
            <a:lvl2pPr marL="685800" indent="-228600" algn="l" defTabSz="914400" rtl="0" eaLnBrk="1" latinLnBrk="0" hangingPunct="1">
              <a:lnSpc>
                <a:spcPct val="100000"/>
              </a:lnSpc>
              <a:spcBef>
                <a:spcPts val="500"/>
              </a:spcBef>
              <a:buClr>
                <a:schemeClr val="bg2"/>
              </a:buClr>
              <a:buFont typeface="Georgia" panose="02040502050405020303" pitchFamily="18" charset="0"/>
              <a:buChar char="-"/>
              <a:defRPr sz="2000" kern="1200">
                <a:solidFill>
                  <a:schemeClr val="bg1"/>
                </a:solidFill>
                <a:latin typeface="Montserrat" panose="00000500000000000000" pitchFamily="2" charset="0"/>
                <a:ea typeface="+mn-ea"/>
                <a:cs typeface="+mn-cs"/>
              </a:defRPr>
            </a:lvl2pPr>
            <a:lvl3pPr marL="914400" indent="-228600" algn="l" defTabSz="914400" rtl="0" eaLnBrk="1" latinLnBrk="0" hangingPunct="1">
              <a:lnSpc>
                <a:spcPct val="100000"/>
              </a:lnSpc>
              <a:spcBef>
                <a:spcPts val="500"/>
              </a:spcBef>
              <a:buClr>
                <a:schemeClr val="bg2"/>
              </a:buClr>
              <a:buFont typeface="Courier New" panose="02070309020205020404" pitchFamily="49" charset="0"/>
              <a:buChar char="o"/>
              <a:defRPr sz="1800" kern="1200">
                <a:solidFill>
                  <a:schemeClr val="bg1"/>
                </a:solidFill>
                <a:latin typeface="Montserrat" panose="00000500000000000000" pitchFamily="2" charset="0"/>
                <a:ea typeface="+mn-ea"/>
                <a:cs typeface="+mn-cs"/>
              </a:defRPr>
            </a:lvl3pPr>
            <a:lvl4pPr marL="118872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bg1"/>
                </a:solidFill>
                <a:latin typeface="Montserrat" panose="00000500000000000000" pitchFamily="2" charset="0"/>
                <a:ea typeface="+mn-ea"/>
                <a:cs typeface="+mn-cs"/>
              </a:defRPr>
            </a:lvl4pPr>
            <a:lvl5pPr marL="1463040" indent="-228600" algn="l" defTabSz="914400" rtl="0" eaLnBrk="1" latinLnBrk="0" hangingPunct="1">
              <a:lnSpc>
                <a:spcPct val="100000"/>
              </a:lnSpc>
              <a:spcBef>
                <a:spcPts val="500"/>
              </a:spcBef>
              <a:buClr>
                <a:schemeClr val="accent1"/>
              </a:buClr>
              <a:buFont typeface="Georgia" panose="02040502050405020303" pitchFamily="18" charset="0"/>
              <a:buChar char="-"/>
              <a:defRPr sz="1600" kern="1200">
                <a:solidFill>
                  <a:schemeClr val="bg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1200"/>
              </a:spcBef>
              <a:buFont typeface="Wingdings" panose="05000000000000000000" pitchFamily="2" charset="2"/>
              <a:buChar char="v"/>
            </a:pPr>
            <a:endParaRPr lang="en-US" sz="800" dirty="0">
              <a:solidFill>
                <a:schemeClr val="accent3"/>
              </a:solidFill>
              <a:latin typeface="+mj-lt"/>
            </a:endParaRPr>
          </a:p>
        </p:txBody>
      </p:sp>
      <p:sp>
        <p:nvSpPr>
          <p:cNvPr id="11" name="TextBox 10">
            <a:extLst>
              <a:ext uri="{FF2B5EF4-FFF2-40B4-BE49-F238E27FC236}">
                <a16:creationId xmlns:a16="http://schemas.microsoft.com/office/drawing/2014/main" id="{E8700C3F-89A1-135D-3695-04C672E47770}"/>
              </a:ext>
            </a:extLst>
          </p:cNvPr>
          <p:cNvSpPr txBox="1"/>
          <p:nvPr/>
        </p:nvSpPr>
        <p:spPr>
          <a:xfrm>
            <a:off x="4525772" y="5759390"/>
            <a:ext cx="766622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B6771">
                    <a:lumMod val="75000"/>
                  </a:srgbClr>
                </a:solidFill>
                <a:effectLst/>
                <a:uLnTx/>
                <a:uFillTx/>
                <a:latin typeface="Arial"/>
                <a:ea typeface="+mn-ea"/>
                <a:cs typeface="+mn-cs"/>
              </a:rPr>
              <a:t>Includes participants with Boston zip codes only.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B6771">
                    <a:lumMod val="75000"/>
                  </a:srgbClr>
                </a:solidFill>
                <a:effectLst/>
                <a:uLnTx/>
                <a:uFillTx/>
                <a:latin typeface="Arial"/>
                <a:ea typeface="+mn-ea"/>
                <a:cs typeface="+mn-cs"/>
              </a:rPr>
              <a:t>      Indicates Boston neighborhoods with largest concentration of children in poverty. Source: </a:t>
            </a:r>
            <a:r>
              <a:rPr kumimoji="0" lang="en-US" sz="1000" b="0" i="0" u="none" strike="noStrike" kern="1200" cap="none" spc="0" normalizeH="0" baseline="0" noProof="0" dirty="0">
                <a:ln>
                  <a:noFill/>
                </a:ln>
                <a:solidFill>
                  <a:srgbClr val="5B6771">
                    <a:lumMod val="75000"/>
                  </a:srgbClr>
                </a:solidFill>
                <a:effectLst/>
                <a:uLnTx/>
                <a:uFillTx/>
                <a:latin typeface="Arial"/>
                <a:ea typeface="+mn-ea"/>
                <a:cs typeface="+mn-cs"/>
                <a:hlinkClick r:id="rId4">
                  <a:extLst>
                    <a:ext uri="{A12FA001-AC4F-418D-AE19-62706E023703}">
                      <ahyp:hlinkClr xmlns:ahyp="http://schemas.microsoft.com/office/drawing/2018/hyperlinkcolor" xmlns="" val="tx"/>
                    </a:ext>
                  </a:extLst>
                </a:hlinkClick>
              </a:rPr>
              <a:t>The Boston Indicators Project.</a:t>
            </a:r>
            <a:endParaRPr kumimoji="0" lang="en-US" sz="1000" b="0" i="0" u="none" strike="noStrike" kern="1200" cap="none" spc="0" normalizeH="0" baseline="0" noProof="0" dirty="0">
              <a:ln>
                <a:noFill/>
              </a:ln>
              <a:solidFill>
                <a:srgbClr val="5B6771">
                  <a:lumMod val="75000"/>
                </a:srgbClr>
              </a:solidFill>
              <a:effectLst/>
              <a:uLnTx/>
              <a:uFillTx/>
              <a:latin typeface="Arial"/>
              <a:ea typeface="+mn-ea"/>
              <a:cs typeface="+mn-cs"/>
            </a:endParaRPr>
          </a:p>
        </p:txBody>
      </p:sp>
      <p:pic>
        <p:nvPicPr>
          <p:cNvPr id="13" name="Graphic 38">
            <a:extLst>
              <a:ext uri="{FF2B5EF4-FFF2-40B4-BE49-F238E27FC236}">
                <a16:creationId xmlns:a16="http://schemas.microsoft.com/office/drawing/2014/main" id="{0A87A29B-475A-2B39-7F6C-2E0DB91789D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614820" y="5957050"/>
            <a:ext cx="205938" cy="176516"/>
          </a:xfrm>
          <a:prstGeom prst="rect">
            <a:avLst/>
          </a:prstGeom>
        </p:spPr>
      </p:pic>
      <p:pic>
        <p:nvPicPr>
          <p:cNvPr id="14" name="Picture 13">
            <a:extLst>
              <a:ext uri="{FF2B5EF4-FFF2-40B4-BE49-F238E27FC236}">
                <a16:creationId xmlns:a16="http://schemas.microsoft.com/office/drawing/2014/main" id="{E2C3A57F-7317-E95B-95C3-8F979C7A7439}"/>
              </a:ext>
            </a:extLst>
          </p:cNvPr>
          <p:cNvPicPr>
            <a:picLocks noChangeAspect="1"/>
          </p:cNvPicPr>
          <p:nvPr/>
        </p:nvPicPr>
        <p:blipFill>
          <a:blip r:embed="rId7"/>
          <a:stretch>
            <a:fillRect/>
          </a:stretch>
        </p:blipFill>
        <p:spPr>
          <a:xfrm>
            <a:off x="5336645" y="738115"/>
            <a:ext cx="6266459" cy="4983928"/>
          </a:xfrm>
          <a:prstGeom prst="rect">
            <a:avLst/>
          </a:prstGeom>
        </p:spPr>
      </p:pic>
      <p:sp>
        <p:nvSpPr>
          <p:cNvPr id="5" name="Rounded Rectangle 4"/>
          <p:cNvSpPr/>
          <p:nvPr/>
        </p:nvSpPr>
        <p:spPr>
          <a:xfrm>
            <a:off x="504328" y="1248527"/>
            <a:ext cx="4110492" cy="42128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DE43BE5-DB7B-1819-3BDD-F81DBB424FB6}"/>
              </a:ext>
            </a:extLst>
          </p:cNvPr>
          <p:cNvSpPr txBox="1"/>
          <p:nvPr/>
        </p:nvSpPr>
        <p:spPr>
          <a:xfrm>
            <a:off x="818935" y="1648213"/>
            <a:ext cx="3477493" cy="3416320"/>
          </a:xfrm>
          <a:prstGeom prst="rect">
            <a:avLst/>
          </a:prstGeom>
          <a:noFill/>
          <a:ln w="28575">
            <a:noFill/>
          </a:ln>
        </p:spPr>
        <p:style>
          <a:lnRef idx="1">
            <a:schemeClr val="accent1"/>
          </a:lnRef>
          <a:fillRef idx="2">
            <a:schemeClr val="accent1"/>
          </a:fillRef>
          <a:effectRef idx="1">
            <a:schemeClr val="accent1"/>
          </a:effectRef>
          <a:fontRef idx="minor">
            <a:schemeClr val="dk1"/>
          </a:fontRef>
        </p:style>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srgbClr val="15459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srgbClr val="15459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Arial"/>
                <a:ea typeface="+mn-ea"/>
                <a:cs typeface="+mn-cs"/>
              </a:rPr>
              <a:t>Key </a:t>
            </a:r>
            <a:r>
              <a:rPr kumimoji="0" lang="en-US" sz="2400" b="1" i="0" u="none" strike="noStrike" kern="1200" cap="none" spc="0" normalizeH="0" baseline="0" noProof="0" dirty="0">
                <a:ln>
                  <a:noFill/>
                </a:ln>
                <a:solidFill>
                  <a:schemeClr val="bg1"/>
                </a:solidFill>
                <a:effectLst/>
                <a:uLnTx/>
                <a:uFillTx/>
                <a:latin typeface="Arial"/>
                <a:ea typeface="+mn-ea"/>
                <a:cs typeface="+mn-cs"/>
              </a:rPr>
              <a:t>communities served include Boston neighborhoods with the highest childhood poverty </a:t>
            </a:r>
            <a:r>
              <a:rPr kumimoji="0" lang="en-US" sz="2400" b="1" i="0" u="none" strike="noStrike" kern="1200" cap="none" spc="0" normalizeH="0" baseline="0" noProof="0" dirty="0" smtClean="0">
                <a:ln>
                  <a:noFill/>
                </a:ln>
                <a:solidFill>
                  <a:schemeClr val="bg1"/>
                </a:solidFill>
                <a:effectLst/>
                <a:uLnTx/>
                <a:uFillTx/>
                <a:latin typeface="Arial"/>
                <a:ea typeface="+mn-ea"/>
                <a:cs typeface="+mn-cs"/>
              </a:rPr>
              <a:t>rates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srgbClr val="15459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54597"/>
              </a:solidFill>
              <a:effectLst/>
              <a:uLnTx/>
              <a:uFillTx/>
              <a:latin typeface="Arial"/>
              <a:ea typeface="+mn-ea"/>
              <a:cs typeface="+mn-cs"/>
            </a:endParaRPr>
          </a:p>
        </p:txBody>
      </p:sp>
    </p:spTree>
    <p:extLst>
      <p:ext uri="{BB962C8B-B14F-4D97-AF65-F5344CB8AC3E}">
        <p14:creationId xmlns:p14="http://schemas.microsoft.com/office/powerpoint/2010/main" val="3226198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6309123"/>
            <a:ext cx="12192000" cy="369455"/>
          </a:xfrm>
          <a:prstGeom prst="rect">
            <a:avLst/>
          </a:prstGeom>
        </p:spPr>
      </p:pic>
      <p:sp>
        <p:nvSpPr>
          <p:cNvPr id="7" name="Title 1">
            <a:extLst>
              <a:ext uri="{FF2B5EF4-FFF2-40B4-BE49-F238E27FC236}">
                <a16:creationId xmlns:a16="http://schemas.microsoft.com/office/drawing/2014/main" id="{DED0A027-CD95-483C-A52B-B76AC268BBE5}"/>
              </a:ext>
            </a:extLst>
          </p:cNvPr>
          <p:cNvSpPr txBox="1">
            <a:spLocks noChangeArrowheads="1"/>
          </p:cNvSpPr>
          <p:nvPr/>
        </p:nvSpPr>
        <p:spPr bwMode="auto">
          <a:xfrm>
            <a:off x="171450" y="116257"/>
            <a:ext cx="11841971" cy="68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ctr"/>
          <a:lstStyle>
            <a:lvl1pPr defTabSz="444500">
              <a:spcBef>
                <a:spcPts val="488"/>
              </a:spcBef>
              <a:buClr>
                <a:srgbClr val="5B6771"/>
              </a:buClr>
              <a:buFont typeface="Arial Black" panose="020B0A04020102020204" pitchFamily="34" charset="0"/>
              <a:buChar char="⁄"/>
              <a:defRPr sz="1300" b="1">
                <a:solidFill>
                  <a:schemeClr val="tx2"/>
                </a:solidFill>
                <a:latin typeface="Arial" panose="020B0604020202020204" pitchFamily="34" charset="0"/>
              </a:defRPr>
            </a:lvl1pPr>
            <a:lvl2pPr marL="742950" indent="-285750" defTabSz="444500">
              <a:spcBef>
                <a:spcPts val="250"/>
              </a:spcBef>
              <a:buClr>
                <a:schemeClr val="tx2"/>
              </a:buClr>
              <a:buFont typeface="Times New Roman" panose="02020603050405020304" pitchFamily="18" charset="0"/>
              <a:buChar char="-"/>
              <a:defRPr sz="1100">
                <a:solidFill>
                  <a:schemeClr val="tx1"/>
                </a:solidFill>
                <a:latin typeface="Times New Roman" panose="02020603050405020304" pitchFamily="18" charset="0"/>
              </a:defRPr>
            </a:lvl2pPr>
            <a:lvl3pPr marL="1143000" indent="-228600" defTabSz="444500">
              <a:spcBef>
                <a:spcPts val="250"/>
              </a:spcBef>
              <a:buClr>
                <a:schemeClr val="tx2"/>
              </a:buClr>
              <a:buFont typeface="Courier New" panose="02070309020205020404" pitchFamily="49" charset="0"/>
              <a:buChar char="o"/>
              <a:defRPr sz="900">
                <a:solidFill>
                  <a:schemeClr val="tx1"/>
                </a:solidFill>
                <a:latin typeface="Times New Roman" panose="02020603050405020304" pitchFamily="18" charset="0"/>
              </a:defRPr>
            </a:lvl3pPr>
            <a:lvl4pPr marL="1600200" indent="-228600" defTabSz="444500">
              <a:spcBef>
                <a:spcPts val="250"/>
              </a:spcBef>
              <a:buFont typeface="Times New Roman" panose="02020603050405020304" pitchFamily="18" charset="0"/>
              <a:buChar char="-"/>
              <a:defRPr sz="800">
                <a:solidFill>
                  <a:schemeClr val="tx1"/>
                </a:solidFill>
                <a:latin typeface="Times New Roman" panose="02020603050405020304" pitchFamily="18" charset="0"/>
              </a:defRPr>
            </a:lvl4pPr>
            <a:lvl5pPr marL="2057400" indent="-228600" defTabSz="444500">
              <a:spcBef>
                <a:spcPts val="250"/>
              </a:spcBef>
              <a:buFont typeface="Arial" panose="020B0604020202020204" pitchFamily="34" charset="0"/>
              <a:buChar char="•"/>
              <a:defRPr sz="800">
                <a:solidFill>
                  <a:schemeClr val="tx1"/>
                </a:solidFill>
                <a:latin typeface="Times New Roman" panose="02020603050405020304" pitchFamily="18" charset="0"/>
              </a:defRPr>
            </a:lvl5pPr>
            <a:lvl6pPr marL="2514600" indent="-228600" defTabSz="444500" eaLnBrk="0" fontAlgn="base" hangingPunct="0">
              <a:spcBef>
                <a:spcPts val="250"/>
              </a:spcBef>
              <a:spcAft>
                <a:spcPct val="0"/>
              </a:spcAft>
              <a:buFont typeface="Arial" panose="020B0604020202020204" pitchFamily="34" charset="0"/>
              <a:buChar char="•"/>
              <a:defRPr sz="800">
                <a:solidFill>
                  <a:schemeClr val="tx1"/>
                </a:solidFill>
                <a:latin typeface="Times New Roman" panose="02020603050405020304" pitchFamily="18" charset="0"/>
              </a:defRPr>
            </a:lvl6pPr>
            <a:lvl7pPr marL="2971800" indent="-228600" defTabSz="444500" eaLnBrk="0" fontAlgn="base" hangingPunct="0">
              <a:spcBef>
                <a:spcPts val="250"/>
              </a:spcBef>
              <a:spcAft>
                <a:spcPct val="0"/>
              </a:spcAft>
              <a:buFont typeface="Arial" panose="020B0604020202020204" pitchFamily="34" charset="0"/>
              <a:buChar char="•"/>
              <a:defRPr sz="800">
                <a:solidFill>
                  <a:schemeClr val="tx1"/>
                </a:solidFill>
                <a:latin typeface="Times New Roman" panose="02020603050405020304" pitchFamily="18" charset="0"/>
              </a:defRPr>
            </a:lvl7pPr>
            <a:lvl8pPr marL="3429000" indent="-228600" defTabSz="444500" eaLnBrk="0" fontAlgn="base" hangingPunct="0">
              <a:spcBef>
                <a:spcPts val="250"/>
              </a:spcBef>
              <a:spcAft>
                <a:spcPct val="0"/>
              </a:spcAft>
              <a:buFont typeface="Arial" panose="020B0604020202020204" pitchFamily="34" charset="0"/>
              <a:buChar char="•"/>
              <a:defRPr sz="800">
                <a:solidFill>
                  <a:schemeClr val="tx1"/>
                </a:solidFill>
                <a:latin typeface="Times New Roman" panose="02020603050405020304" pitchFamily="18" charset="0"/>
              </a:defRPr>
            </a:lvl8pPr>
            <a:lvl9pPr marL="3886200" indent="-228600" defTabSz="444500" eaLnBrk="0" fontAlgn="base" hangingPunct="0">
              <a:spcBef>
                <a:spcPts val="250"/>
              </a:spcBef>
              <a:spcAft>
                <a:spcPct val="0"/>
              </a:spcAft>
              <a:buFont typeface="Arial" panose="020B0604020202020204" pitchFamily="34" charset="0"/>
              <a:buChar char="•"/>
              <a:defRPr sz="800">
                <a:solidFill>
                  <a:schemeClr val="tx1"/>
                </a:solidFill>
                <a:latin typeface="Times New Roman" panose="02020603050405020304" pitchFamily="18" charset="0"/>
              </a:defRPr>
            </a:lvl9pPr>
          </a:lstStyle>
          <a:p>
            <a:pPr algn="ctr" eaLnBrk="1" hangingPunct="1">
              <a:lnSpc>
                <a:spcPct val="90000"/>
              </a:lnSpc>
              <a:spcBef>
                <a:spcPct val="0"/>
              </a:spcBef>
              <a:buClrTx/>
              <a:buFontTx/>
              <a:buNone/>
            </a:pPr>
            <a:r>
              <a:rPr lang="en-US" altLang="en-US" sz="4400" dirty="0" smtClean="0">
                <a:solidFill>
                  <a:srgbClr val="7030A0"/>
                </a:solidFill>
                <a:latin typeface="+mn-lt"/>
              </a:rPr>
              <a:t>Reach by Race and Ethnicity</a:t>
            </a:r>
            <a:endParaRPr lang="en-US" altLang="en-US" sz="4400" dirty="0">
              <a:solidFill>
                <a:srgbClr val="7030A0"/>
              </a:solidFill>
              <a:latin typeface="+mn-lt"/>
            </a:endParaRPr>
          </a:p>
        </p:txBody>
      </p:sp>
      <p:pic>
        <p:nvPicPr>
          <p:cNvPr id="8" name="Picture 7">
            <a:extLst>
              <a:ext uri="{FF2B5EF4-FFF2-40B4-BE49-F238E27FC236}">
                <a16:creationId xmlns:a16="http://schemas.microsoft.com/office/drawing/2014/main" id="{D0E54D18-9A7D-EA79-4387-9713B74B6A43}"/>
              </a:ext>
            </a:extLst>
          </p:cNvPr>
          <p:cNvPicPr>
            <a:picLocks noChangeAspect="1"/>
          </p:cNvPicPr>
          <p:nvPr/>
        </p:nvPicPr>
        <p:blipFill>
          <a:blip r:embed="rId4"/>
          <a:stretch>
            <a:fillRect/>
          </a:stretch>
        </p:blipFill>
        <p:spPr>
          <a:xfrm>
            <a:off x="969270" y="896607"/>
            <a:ext cx="5408141" cy="5316346"/>
          </a:xfrm>
          <a:prstGeom prst="rect">
            <a:avLst/>
          </a:prstGeom>
        </p:spPr>
      </p:pic>
      <p:sp>
        <p:nvSpPr>
          <p:cNvPr id="11" name="Rounded Rectangle 10"/>
          <p:cNvSpPr/>
          <p:nvPr/>
        </p:nvSpPr>
        <p:spPr>
          <a:xfrm>
            <a:off x="6578556" y="1222356"/>
            <a:ext cx="4303368" cy="44360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DE43BE5-DB7B-1819-3BDD-F81DBB424FB6}"/>
              </a:ext>
            </a:extLst>
          </p:cNvPr>
          <p:cNvSpPr txBox="1"/>
          <p:nvPr/>
        </p:nvSpPr>
        <p:spPr>
          <a:xfrm>
            <a:off x="6980845" y="1732221"/>
            <a:ext cx="3479843" cy="4154984"/>
          </a:xfrm>
          <a:prstGeom prst="rect">
            <a:avLst/>
          </a:prstGeom>
          <a:noFill/>
          <a:ln w="28575">
            <a:noFill/>
          </a:ln>
        </p:spPr>
        <p:style>
          <a:lnRef idx="1">
            <a:schemeClr val="accent1"/>
          </a:lnRef>
          <a:fillRef idx="2">
            <a:schemeClr val="accent1"/>
          </a:fillRef>
          <a:effectRef idx="1">
            <a:schemeClr val="accent1"/>
          </a:effectRef>
          <a:fontRef idx="minor">
            <a:schemeClr val="dk1"/>
          </a:fontRef>
        </p:style>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chemeClr val="bg1"/>
              </a:solidFill>
              <a:latin typeface="Arial"/>
            </a:endParaRPr>
          </a:p>
          <a:p>
            <a:pPr algn="ctr">
              <a:defRPr/>
            </a:pPr>
            <a:r>
              <a:rPr lang="en-US" sz="2400" b="1" dirty="0">
                <a:solidFill>
                  <a:schemeClr val="bg1"/>
                </a:solidFill>
                <a:latin typeface="Arial"/>
              </a:rPr>
              <a:t>Two-thirds of individuals reached by the Collaboration are Black or Hispanic/Latino, compared to 44% of Boston residents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schemeClr val="bg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srgbClr val="15459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54597"/>
              </a:solidFill>
              <a:effectLst/>
              <a:uLnTx/>
              <a:uFillTx/>
              <a:latin typeface="Arial"/>
              <a:ea typeface="+mn-ea"/>
              <a:cs typeface="+mn-cs"/>
            </a:endParaRPr>
          </a:p>
        </p:txBody>
      </p:sp>
    </p:spTree>
    <p:extLst>
      <p:ext uri="{BB962C8B-B14F-4D97-AF65-F5344CB8AC3E}">
        <p14:creationId xmlns:p14="http://schemas.microsoft.com/office/powerpoint/2010/main" val="4136596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6309123"/>
            <a:ext cx="12192000" cy="369455"/>
          </a:xfrm>
          <a:prstGeom prst="rect">
            <a:avLst/>
          </a:prstGeom>
        </p:spPr>
      </p:pic>
      <p:sp>
        <p:nvSpPr>
          <p:cNvPr id="7" name="Title 1">
            <a:extLst>
              <a:ext uri="{FF2B5EF4-FFF2-40B4-BE49-F238E27FC236}">
                <a16:creationId xmlns:a16="http://schemas.microsoft.com/office/drawing/2014/main" id="{DED0A027-CD95-483C-A52B-B76AC268BBE5}"/>
              </a:ext>
            </a:extLst>
          </p:cNvPr>
          <p:cNvSpPr txBox="1">
            <a:spLocks noChangeArrowheads="1"/>
          </p:cNvSpPr>
          <p:nvPr/>
        </p:nvSpPr>
        <p:spPr bwMode="auto">
          <a:xfrm>
            <a:off x="171450" y="116257"/>
            <a:ext cx="11841971" cy="68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ctr"/>
          <a:lstStyle>
            <a:lvl1pPr defTabSz="444500">
              <a:spcBef>
                <a:spcPts val="488"/>
              </a:spcBef>
              <a:buClr>
                <a:srgbClr val="5B6771"/>
              </a:buClr>
              <a:buFont typeface="Arial Black" panose="020B0A04020102020204" pitchFamily="34" charset="0"/>
              <a:buChar char="⁄"/>
              <a:defRPr sz="1300" b="1">
                <a:solidFill>
                  <a:schemeClr val="tx2"/>
                </a:solidFill>
                <a:latin typeface="Arial" panose="020B0604020202020204" pitchFamily="34" charset="0"/>
              </a:defRPr>
            </a:lvl1pPr>
            <a:lvl2pPr marL="742950" indent="-285750" defTabSz="444500">
              <a:spcBef>
                <a:spcPts val="250"/>
              </a:spcBef>
              <a:buClr>
                <a:schemeClr val="tx2"/>
              </a:buClr>
              <a:buFont typeface="Times New Roman" panose="02020603050405020304" pitchFamily="18" charset="0"/>
              <a:buChar char="-"/>
              <a:defRPr sz="1100">
                <a:solidFill>
                  <a:schemeClr val="tx1"/>
                </a:solidFill>
                <a:latin typeface="Times New Roman" panose="02020603050405020304" pitchFamily="18" charset="0"/>
              </a:defRPr>
            </a:lvl2pPr>
            <a:lvl3pPr marL="1143000" indent="-228600" defTabSz="444500">
              <a:spcBef>
                <a:spcPts val="250"/>
              </a:spcBef>
              <a:buClr>
                <a:schemeClr val="tx2"/>
              </a:buClr>
              <a:buFont typeface="Courier New" panose="02070309020205020404" pitchFamily="49" charset="0"/>
              <a:buChar char="o"/>
              <a:defRPr sz="900">
                <a:solidFill>
                  <a:schemeClr val="tx1"/>
                </a:solidFill>
                <a:latin typeface="Times New Roman" panose="02020603050405020304" pitchFamily="18" charset="0"/>
              </a:defRPr>
            </a:lvl3pPr>
            <a:lvl4pPr marL="1600200" indent="-228600" defTabSz="444500">
              <a:spcBef>
                <a:spcPts val="250"/>
              </a:spcBef>
              <a:buFont typeface="Times New Roman" panose="02020603050405020304" pitchFamily="18" charset="0"/>
              <a:buChar char="-"/>
              <a:defRPr sz="800">
                <a:solidFill>
                  <a:schemeClr val="tx1"/>
                </a:solidFill>
                <a:latin typeface="Times New Roman" panose="02020603050405020304" pitchFamily="18" charset="0"/>
              </a:defRPr>
            </a:lvl4pPr>
            <a:lvl5pPr marL="2057400" indent="-228600" defTabSz="444500">
              <a:spcBef>
                <a:spcPts val="250"/>
              </a:spcBef>
              <a:buFont typeface="Arial" panose="020B0604020202020204" pitchFamily="34" charset="0"/>
              <a:buChar char="•"/>
              <a:defRPr sz="800">
                <a:solidFill>
                  <a:schemeClr val="tx1"/>
                </a:solidFill>
                <a:latin typeface="Times New Roman" panose="02020603050405020304" pitchFamily="18" charset="0"/>
              </a:defRPr>
            </a:lvl5pPr>
            <a:lvl6pPr marL="2514600" indent="-228600" defTabSz="444500" eaLnBrk="0" fontAlgn="base" hangingPunct="0">
              <a:spcBef>
                <a:spcPts val="250"/>
              </a:spcBef>
              <a:spcAft>
                <a:spcPct val="0"/>
              </a:spcAft>
              <a:buFont typeface="Arial" panose="020B0604020202020204" pitchFamily="34" charset="0"/>
              <a:buChar char="•"/>
              <a:defRPr sz="800">
                <a:solidFill>
                  <a:schemeClr val="tx1"/>
                </a:solidFill>
                <a:latin typeface="Times New Roman" panose="02020603050405020304" pitchFamily="18" charset="0"/>
              </a:defRPr>
            </a:lvl6pPr>
            <a:lvl7pPr marL="2971800" indent="-228600" defTabSz="444500" eaLnBrk="0" fontAlgn="base" hangingPunct="0">
              <a:spcBef>
                <a:spcPts val="250"/>
              </a:spcBef>
              <a:spcAft>
                <a:spcPct val="0"/>
              </a:spcAft>
              <a:buFont typeface="Arial" panose="020B0604020202020204" pitchFamily="34" charset="0"/>
              <a:buChar char="•"/>
              <a:defRPr sz="800">
                <a:solidFill>
                  <a:schemeClr val="tx1"/>
                </a:solidFill>
                <a:latin typeface="Times New Roman" panose="02020603050405020304" pitchFamily="18" charset="0"/>
              </a:defRPr>
            </a:lvl7pPr>
            <a:lvl8pPr marL="3429000" indent="-228600" defTabSz="444500" eaLnBrk="0" fontAlgn="base" hangingPunct="0">
              <a:spcBef>
                <a:spcPts val="250"/>
              </a:spcBef>
              <a:spcAft>
                <a:spcPct val="0"/>
              </a:spcAft>
              <a:buFont typeface="Arial" panose="020B0604020202020204" pitchFamily="34" charset="0"/>
              <a:buChar char="•"/>
              <a:defRPr sz="800">
                <a:solidFill>
                  <a:schemeClr val="tx1"/>
                </a:solidFill>
                <a:latin typeface="Times New Roman" panose="02020603050405020304" pitchFamily="18" charset="0"/>
              </a:defRPr>
            </a:lvl8pPr>
            <a:lvl9pPr marL="3886200" indent="-228600" defTabSz="444500" eaLnBrk="0" fontAlgn="base" hangingPunct="0">
              <a:spcBef>
                <a:spcPts val="250"/>
              </a:spcBef>
              <a:spcAft>
                <a:spcPct val="0"/>
              </a:spcAft>
              <a:buFont typeface="Arial" panose="020B0604020202020204" pitchFamily="34" charset="0"/>
              <a:buChar char="•"/>
              <a:defRPr sz="800">
                <a:solidFill>
                  <a:schemeClr val="tx1"/>
                </a:solidFill>
                <a:latin typeface="Times New Roman" panose="02020603050405020304" pitchFamily="18" charset="0"/>
              </a:defRPr>
            </a:lvl9pPr>
          </a:lstStyle>
          <a:p>
            <a:pPr algn="ctr" eaLnBrk="1" hangingPunct="1">
              <a:lnSpc>
                <a:spcPct val="90000"/>
              </a:lnSpc>
              <a:spcBef>
                <a:spcPct val="0"/>
              </a:spcBef>
              <a:buClrTx/>
              <a:buFontTx/>
              <a:buNone/>
            </a:pPr>
            <a:r>
              <a:rPr lang="en-US" altLang="en-US" sz="4400" dirty="0" smtClean="0">
                <a:solidFill>
                  <a:srgbClr val="7030A0"/>
                </a:solidFill>
                <a:latin typeface="+mn-lt"/>
              </a:rPr>
              <a:t>Reach by Participant Type</a:t>
            </a:r>
            <a:endParaRPr lang="en-US" altLang="en-US" sz="4400" dirty="0">
              <a:solidFill>
                <a:srgbClr val="7030A0"/>
              </a:solidFill>
              <a:latin typeface="+mn-lt"/>
            </a:endParaRPr>
          </a:p>
        </p:txBody>
      </p:sp>
      <p:sp>
        <p:nvSpPr>
          <p:cNvPr id="8" name="Text Placeholder 5">
            <a:extLst>
              <a:ext uri="{FF2B5EF4-FFF2-40B4-BE49-F238E27FC236}">
                <a16:creationId xmlns:a16="http://schemas.microsoft.com/office/drawing/2014/main" id="{3DE9349B-247B-4982-A291-161CBF643BAA}"/>
              </a:ext>
            </a:extLst>
          </p:cNvPr>
          <p:cNvSpPr txBox="1">
            <a:spLocks/>
          </p:cNvSpPr>
          <p:nvPr/>
        </p:nvSpPr>
        <p:spPr>
          <a:xfrm>
            <a:off x="3286194" y="1646247"/>
            <a:ext cx="3132477" cy="1402202"/>
          </a:xfrm>
          <a:prstGeom prst="rect">
            <a:avLst/>
          </a:prstGeom>
        </p:spPr>
        <p:txBody>
          <a:bodyPr anchor="t">
            <a:normAutofit/>
          </a:bodyPr>
          <a:lstStyle>
            <a:lvl1pPr marL="228600" indent="-228600" algn="l" defTabSz="914400" rtl="0" eaLnBrk="1" latinLnBrk="0" hangingPunct="1">
              <a:lnSpc>
                <a:spcPct val="100000"/>
              </a:lnSpc>
              <a:spcBef>
                <a:spcPts val="1000"/>
              </a:spcBef>
              <a:buClr>
                <a:schemeClr val="accent3"/>
              </a:buClr>
              <a:buFont typeface="Arial Black" panose="020B0A04020102020204" pitchFamily="34" charset="0"/>
              <a:buChar char="⁄"/>
              <a:defRPr sz="2400" b="0" kern="1200" baseline="0">
                <a:solidFill>
                  <a:schemeClr val="bg2"/>
                </a:solidFill>
                <a:latin typeface="Montserrat SemiBold" panose="00000700000000000000" pitchFamily="2" charset="0"/>
                <a:ea typeface="+mn-ea"/>
                <a:cs typeface="+mn-cs"/>
              </a:defRPr>
            </a:lvl1pPr>
            <a:lvl2pPr marL="685800" indent="-228600" algn="l" defTabSz="914400" rtl="0" eaLnBrk="1" latinLnBrk="0" hangingPunct="1">
              <a:lnSpc>
                <a:spcPct val="100000"/>
              </a:lnSpc>
              <a:spcBef>
                <a:spcPts val="500"/>
              </a:spcBef>
              <a:buClr>
                <a:schemeClr val="bg2"/>
              </a:buClr>
              <a:buFont typeface="Georgia" panose="02040502050405020303" pitchFamily="18" charset="0"/>
              <a:buChar char="-"/>
              <a:defRPr sz="2000" kern="1200">
                <a:solidFill>
                  <a:schemeClr val="bg1"/>
                </a:solidFill>
                <a:latin typeface="Montserrat" panose="00000500000000000000" pitchFamily="2" charset="0"/>
                <a:ea typeface="+mn-ea"/>
                <a:cs typeface="+mn-cs"/>
              </a:defRPr>
            </a:lvl2pPr>
            <a:lvl3pPr marL="914400" indent="-228600" algn="l" defTabSz="914400" rtl="0" eaLnBrk="1" latinLnBrk="0" hangingPunct="1">
              <a:lnSpc>
                <a:spcPct val="100000"/>
              </a:lnSpc>
              <a:spcBef>
                <a:spcPts val="500"/>
              </a:spcBef>
              <a:buClr>
                <a:schemeClr val="bg2"/>
              </a:buClr>
              <a:buFont typeface="Courier New" panose="02070309020205020404" pitchFamily="49" charset="0"/>
              <a:buChar char="o"/>
              <a:defRPr sz="1800" kern="1200">
                <a:solidFill>
                  <a:schemeClr val="bg1"/>
                </a:solidFill>
                <a:latin typeface="Montserrat" panose="00000500000000000000" pitchFamily="2" charset="0"/>
                <a:ea typeface="+mn-ea"/>
                <a:cs typeface="+mn-cs"/>
              </a:defRPr>
            </a:lvl3pPr>
            <a:lvl4pPr marL="118872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bg1"/>
                </a:solidFill>
                <a:latin typeface="Montserrat" panose="00000500000000000000" pitchFamily="2" charset="0"/>
                <a:ea typeface="+mn-ea"/>
                <a:cs typeface="+mn-cs"/>
              </a:defRPr>
            </a:lvl4pPr>
            <a:lvl5pPr marL="1463040" indent="-228600" algn="l" defTabSz="914400" rtl="0" eaLnBrk="1" latinLnBrk="0" hangingPunct="1">
              <a:lnSpc>
                <a:spcPct val="100000"/>
              </a:lnSpc>
              <a:spcBef>
                <a:spcPts val="500"/>
              </a:spcBef>
              <a:buClr>
                <a:schemeClr val="accent1"/>
              </a:buClr>
              <a:buFont typeface="Georgia" panose="02040502050405020303" pitchFamily="18" charset="0"/>
              <a:buChar char="-"/>
              <a:defRPr sz="1600" kern="1200">
                <a:solidFill>
                  <a:schemeClr val="bg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1200"/>
              </a:spcBef>
              <a:buFont typeface="Wingdings" panose="05000000000000000000" pitchFamily="2" charset="2"/>
              <a:buChar char="v"/>
            </a:pPr>
            <a:endParaRPr lang="en-US" sz="800" dirty="0">
              <a:solidFill>
                <a:schemeClr val="accent3"/>
              </a:solidFill>
              <a:latin typeface="+mj-lt"/>
            </a:endParaRPr>
          </a:p>
        </p:txBody>
      </p:sp>
      <p:pic>
        <p:nvPicPr>
          <p:cNvPr id="2" name="Picture 1"/>
          <p:cNvPicPr>
            <a:picLocks noChangeAspect="1"/>
          </p:cNvPicPr>
          <p:nvPr/>
        </p:nvPicPr>
        <p:blipFill rotWithShape="1">
          <a:blip r:embed="rId4"/>
          <a:srcRect r="4706"/>
          <a:stretch/>
        </p:blipFill>
        <p:spPr>
          <a:xfrm>
            <a:off x="488605" y="685376"/>
            <a:ext cx="7006281" cy="5487944"/>
          </a:xfrm>
          <a:prstGeom prst="rect">
            <a:avLst/>
          </a:prstGeom>
        </p:spPr>
      </p:pic>
      <p:sp>
        <p:nvSpPr>
          <p:cNvPr id="9" name="Rounded Rectangle 8"/>
          <p:cNvSpPr/>
          <p:nvPr/>
        </p:nvSpPr>
        <p:spPr>
          <a:xfrm>
            <a:off x="7698373" y="1450044"/>
            <a:ext cx="3747428" cy="37308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DE43BE5-DB7B-1819-3BDD-F81DBB424FB6}"/>
              </a:ext>
            </a:extLst>
          </p:cNvPr>
          <p:cNvSpPr txBox="1"/>
          <p:nvPr/>
        </p:nvSpPr>
        <p:spPr>
          <a:xfrm>
            <a:off x="8105346" y="1792868"/>
            <a:ext cx="3030292" cy="3046988"/>
          </a:xfrm>
          <a:prstGeom prst="rect">
            <a:avLst/>
          </a:prstGeom>
          <a:noFill/>
          <a:ln w="28575">
            <a:noFill/>
          </a:ln>
        </p:spPr>
        <p:style>
          <a:lnRef idx="1">
            <a:schemeClr val="accent1"/>
          </a:lnRef>
          <a:fillRef idx="2">
            <a:schemeClr val="accent1"/>
          </a:fillRef>
          <a:effectRef idx="1">
            <a:schemeClr val="accent1"/>
          </a:effectRef>
          <a:fontRef idx="minor">
            <a:schemeClr val="dk1"/>
          </a:fontRef>
        </p:style>
        <p:txBody>
          <a:bodyPr wrap="square" lIns="0" rIns="0" rtlCol="0">
            <a:spAutoFit/>
          </a:bodyPr>
          <a:lstStyle/>
          <a:p>
            <a:pPr algn="ctr">
              <a:defRPr/>
            </a:pPr>
            <a:endParaRPr lang="en-US" sz="2400" b="1" dirty="0">
              <a:solidFill>
                <a:schemeClr val="bg1"/>
              </a:solidFill>
              <a:latin typeface="Arial"/>
            </a:endParaRPr>
          </a:p>
          <a:p>
            <a:pPr algn="ctr">
              <a:defRPr/>
            </a:pPr>
            <a:r>
              <a:rPr lang="en-US" sz="2400" b="1" dirty="0">
                <a:solidFill>
                  <a:schemeClr val="bg1"/>
                </a:solidFill>
                <a:latin typeface="Arial"/>
              </a:rPr>
              <a:t>The Collaboration primarily engaged young children, parents, and young adults in health-promoting </a:t>
            </a:r>
            <a:r>
              <a:rPr lang="en-US" sz="2400" b="1" dirty="0" smtClean="0">
                <a:solidFill>
                  <a:schemeClr val="bg1"/>
                </a:solidFill>
                <a:latin typeface="Arial"/>
              </a:rPr>
              <a:t>programs</a:t>
            </a:r>
            <a:endParaRPr kumimoji="0" lang="en-US" sz="2400" b="1" i="0" u="none" strike="noStrike" kern="1200" cap="none" spc="0" normalizeH="0" baseline="0" noProof="0" dirty="0" smtClean="0">
              <a:ln>
                <a:noFill/>
              </a:ln>
              <a:solidFill>
                <a:srgbClr val="15459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54597"/>
              </a:solidFill>
              <a:effectLst/>
              <a:uLnTx/>
              <a:uFillTx/>
              <a:latin typeface="Arial"/>
              <a:ea typeface="+mn-ea"/>
              <a:cs typeface="+mn-cs"/>
            </a:endParaRPr>
          </a:p>
        </p:txBody>
      </p:sp>
    </p:spTree>
    <p:extLst>
      <p:ext uri="{BB962C8B-B14F-4D97-AF65-F5344CB8AC3E}">
        <p14:creationId xmlns:p14="http://schemas.microsoft.com/office/powerpoint/2010/main" val="95506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6309123"/>
            <a:ext cx="12192000" cy="369455"/>
          </a:xfrm>
          <a:prstGeom prst="rect">
            <a:avLst/>
          </a:prstGeom>
        </p:spPr>
      </p:pic>
      <p:sp>
        <p:nvSpPr>
          <p:cNvPr id="8" name="Text Placeholder 5">
            <a:extLst>
              <a:ext uri="{FF2B5EF4-FFF2-40B4-BE49-F238E27FC236}">
                <a16:creationId xmlns:a16="http://schemas.microsoft.com/office/drawing/2014/main" id="{3DE9349B-247B-4982-A291-161CBF643BAA}"/>
              </a:ext>
            </a:extLst>
          </p:cNvPr>
          <p:cNvSpPr txBox="1">
            <a:spLocks/>
          </p:cNvSpPr>
          <p:nvPr/>
        </p:nvSpPr>
        <p:spPr>
          <a:xfrm>
            <a:off x="3286194" y="1646247"/>
            <a:ext cx="3132477" cy="1402202"/>
          </a:xfrm>
          <a:prstGeom prst="rect">
            <a:avLst/>
          </a:prstGeom>
        </p:spPr>
        <p:txBody>
          <a:bodyPr anchor="t">
            <a:normAutofit/>
          </a:bodyPr>
          <a:lstStyle>
            <a:lvl1pPr marL="228600" indent="-228600" algn="l" defTabSz="914400" rtl="0" eaLnBrk="1" latinLnBrk="0" hangingPunct="1">
              <a:lnSpc>
                <a:spcPct val="100000"/>
              </a:lnSpc>
              <a:spcBef>
                <a:spcPts val="1000"/>
              </a:spcBef>
              <a:buClr>
                <a:schemeClr val="accent3"/>
              </a:buClr>
              <a:buFont typeface="Arial Black" panose="020B0A04020102020204" pitchFamily="34" charset="0"/>
              <a:buChar char="⁄"/>
              <a:defRPr sz="2400" b="0" kern="1200" baseline="0">
                <a:solidFill>
                  <a:schemeClr val="bg2"/>
                </a:solidFill>
                <a:latin typeface="Montserrat SemiBold" panose="00000700000000000000" pitchFamily="2" charset="0"/>
                <a:ea typeface="+mn-ea"/>
                <a:cs typeface="+mn-cs"/>
              </a:defRPr>
            </a:lvl1pPr>
            <a:lvl2pPr marL="685800" indent="-228600" algn="l" defTabSz="914400" rtl="0" eaLnBrk="1" latinLnBrk="0" hangingPunct="1">
              <a:lnSpc>
                <a:spcPct val="100000"/>
              </a:lnSpc>
              <a:spcBef>
                <a:spcPts val="500"/>
              </a:spcBef>
              <a:buClr>
                <a:schemeClr val="bg2"/>
              </a:buClr>
              <a:buFont typeface="Georgia" panose="02040502050405020303" pitchFamily="18" charset="0"/>
              <a:buChar char="-"/>
              <a:defRPr sz="2000" kern="1200">
                <a:solidFill>
                  <a:schemeClr val="bg1"/>
                </a:solidFill>
                <a:latin typeface="Montserrat" panose="00000500000000000000" pitchFamily="2" charset="0"/>
                <a:ea typeface="+mn-ea"/>
                <a:cs typeface="+mn-cs"/>
              </a:defRPr>
            </a:lvl2pPr>
            <a:lvl3pPr marL="914400" indent="-228600" algn="l" defTabSz="914400" rtl="0" eaLnBrk="1" latinLnBrk="0" hangingPunct="1">
              <a:lnSpc>
                <a:spcPct val="100000"/>
              </a:lnSpc>
              <a:spcBef>
                <a:spcPts val="500"/>
              </a:spcBef>
              <a:buClr>
                <a:schemeClr val="bg2"/>
              </a:buClr>
              <a:buFont typeface="Courier New" panose="02070309020205020404" pitchFamily="49" charset="0"/>
              <a:buChar char="o"/>
              <a:defRPr sz="1800" kern="1200">
                <a:solidFill>
                  <a:schemeClr val="bg1"/>
                </a:solidFill>
                <a:latin typeface="Montserrat" panose="00000500000000000000" pitchFamily="2" charset="0"/>
                <a:ea typeface="+mn-ea"/>
                <a:cs typeface="+mn-cs"/>
              </a:defRPr>
            </a:lvl3pPr>
            <a:lvl4pPr marL="118872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bg1"/>
                </a:solidFill>
                <a:latin typeface="Montserrat" panose="00000500000000000000" pitchFamily="2" charset="0"/>
                <a:ea typeface="+mn-ea"/>
                <a:cs typeface="+mn-cs"/>
              </a:defRPr>
            </a:lvl4pPr>
            <a:lvl5pPr marL="1463040" indent="-228600" algn="l" defTabSz="914400" rtl="0" eaLnBrk="1" latinLnBrk="0" hangingPunct="1">
              <a:lnSpc>
                <a:spcPct val="100000"/>
              </a:lnSpc>
              <a:spcBef>
                <a:spcPts val="500"/>
              </a:spcBef>
              <a:buClr>
                <a:schemeClr val="accent1"/>
              </a:buClr>
              <a:buFont typeface="Georgia" panose="02040502050405020303" pitchFamily="18" charset="0"/>
              <a:buChar char="-"/>
              <a:defRPr sz="1600" kern="1200">
                <a:solidFill>
                  <a:schemeClr val="bg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1200"/>
              </a:spcBef>
              <a:buFont typeface="Wingdings" panose="05000000000000000000" pitchFamily="2" charset="2"/>
              <a:buChar char="v"/>
            </a:pPr>
            <a:endParaRPr lang="en-US" sz="800" dirty="0">
              <a:solidFill>
                <a:schemeClr val="accent3"/>
              </a:solidFill>
              <a:latin typeface="+mj-lt"/>
            </a:endParaRPr>
          </a:p>
        </p:txBody>
      </p:sp>
      <p:sp>
        <p:nvSpPr>
          <p:cNvPr id="9" name="TextBox 8">
            <a:extLst>
              <a:ext uri="{FF2B5EF4-FFF2-40B4-BE49-F238E27FC236}">
                <a16:creationId xmlns:a16="http://schemas.microsoft.com/office/drawing/2014/main" id="{343F1387-7C5D-4C6C-8102-028C379B3910}"/>
              </a:ext>
            </a:extLst>
          </p:cNvPr>
          <p:cNvSpPr txBox="1"/>
          <p:nvPr/>
        </p:nvSpPr>
        <p:spPr>
          <a:xfrm>
            <a:off x="-524560" y="1188148"/>
            <a:ext cx="10753984" cy="400110"/>
          </a:xfrm>
          <a:prstGeom prst="rect">
            <a:avLst/>
          </a:prstGeom>
          <a:noFill/>
        </p:spPr>
        <p:txBody>
          <a:bodyPr wrap="square" lIns="0">
            <a:spAutoFit/>
          </a:bodyPr>
          <a:lstStyle/>
          <a:p>
            <a:endParaRPr lang="en-US" sz="2000" dirty="0"/>
          </a:p>
        </p:txBody>
      </p:sp>
      <p:sp>
        <p:nvSpPr>
          <p:cNvPr id="2" name="Title 1"/>
          <p:cNvSpPr>
            <a:spLocks noGrp="1"/>
          </p:cNvSpPr>
          <p:nvPr>
            <p:ph type="title"/>
          </p:nvPr>
        </p:nvSpPr>
        <p:spPr>
          <a:xfrm>
            <a:off x="1709511" y="69078"/>
            <a:ext cx="10515600" cy="1325563"/>
          </a:xfrm>
        </p:spPr>
        <p:txBody>
          <a:bodyPr/>
          <a:lstStyle/>
          <a:p>
            <a:r>
              <a:rPr lang="en-US" altLang="en-US" b="1" dirty="0">
                <a:solidFill>
                  <a:srgbClr val="7030A0"/>
                </a:solidFill>
                <a:latin typeface="+mn-lt"/>
              </a:rPr>
              <a:t>Birth to Five Child Health &amp; </a:t>
            </a:r>
            <a:r>
              <a:rPr lang="en-US" altLang="en-US" b="1" dirty="0" smtClean="0">
                <a:solidFill>
                  <a:srgbClr val="7030A0"/>
                </a:solidFill>
                <a:latin typeface="+mn-lt"/>
              </a:rPr>
              <a:t>Development</a:t>
            </a:r>
            <a:endParaRPr lang="en-US" b="1" dirty="0">
              <a:latin typeface="+mn-lt"/>
            </a:endParaRPr>
          </a:p>
        </p:txBody>
      </p:sp>
      <p:sp>
        <p:nvSpPr>
          <p:cNvPr id="3" name="Content Placeholder 2"/>
          <p:cNvSpPr>
            <a:spLocks noGrp="1"/>
          </p:cNvSpPr>
          <p:nvPr>
            <p:ph sz="half" idx="1"/>
          </p:nvPr>
        </p:nvSpPr>
        <p:spPr>
          <a:xfrm>
            <a:off x="695394" y="1325900"/>
            <a:ext cx="5181600" cy="4905164"/>
          </a:xfrm>
          <a:ln>
            <a:solidFill>
              <a:schemeClr val="tx1"/>
            </a:solidFill>
            <a:prstDash val="sysDot"/>
          </a:ln>
        </p:spPr>
        <p:txBody>
          <a:bodyPr>
            <a:normAutofit fontScale="25000" lnSpcReduction="20000"/>
          </a:bodyPr>
          <a:lstStyle/>
          <a:p>
            <a:pPr marL="0" indent="0">
              <a:buNone/>
            </a:pPr>
            <a:endParaRPr lang="en-US" sz="4700" b="1" dirty="0">
              <a:solidFill>
                <a:srgbClr val="7030A0"/>
              </a:solidFill>
            </a:endParaRPr>
          </a:p>
          <a:p>
            <a:pPr marL="0" lvl="0" indent="0">
              <a:spcAft>
                <a:spcPts val="600"/>
              </a:spcAft>
              <a:buNone/>
              <a:defRPr/>
            </a:pPr>
            <a:r>
              <a:rPr lang="en-US" sz="10400" b="1" dirty="0">
                <a:solidFill>
                  <a:srgbClr val="12A268"/>
                </a:solidFill>
              </a:rPr>
              <a:t>15 </a:t>
            </a:r>
            <a:r>
              <a:rPr lang="en-US" sz="10400" dirty="0">
                <a:solidFill>
                  <a:prstClr val="black"/>
                </a:solidFill>
              </a:rPr>
              <a:t>funded </a:t>
            </a:r>
            <a:r>
              <a:rPr lang="en-US" sz="10400" dirty="0" smtClean="0">
                <a:solidFill>
                  <a:prstClr val="black"/>
                </a:solidFill>
              </a:rPr>
              <a:t>partners </a:t>
            </a:r>
            <a:r>
              <a:rPr lang="en-US" sz="10400" b="1" dirty="0">
                <a:solidFill>
                  <a:srgbClr val="12A268"/>
                </a:solidFill>
              </a:rPr>
              <a:t/>
            </a:r>
            <a:br>
              <a:rPr lang="en-US" sz="10400" b="1" dirty="0">
                <a:solidFill>
                  <a:srgbClr val="12A268"/>
                </a:solidFill>
              </a:rPr>
            </a:br>
            <a:endParaRPr lang="en-US" sz="10400" b="1" dirty="0" smtClean="0">
              <a:solidFill>
                <a:srgbClr val="12A268"/>
              </a:solidFill>
            </a:endParaRPr>
          </a:p>
          <a:p>
            <a:pPr>
              <a:spcAft>
                <a:spcPts val="600"/>
              </a:spcAft>
              <a:defRPr/>
            </a:pPr>
            <a:r>
              <a:rPr lang="en-US" sz="9600" dirty="0" smtClean="0">
                <a:solidFill>
                  <a:prstClr val="black"/>
                </a:solidFill>
              </a:rPr>
              <a:t>Build </a:t>
            </a:r>
            <a:r>
              <a:rPr lang="en-US" sz="9600" dirty="0">
                <a:solidFill>
                  <a:prstClr val="black"/>
                </a:solidFill>
              </a:rPr>
              <a:t>early childhood providers’ capacity to address social determinants of health and social, emotional, and behavioral health </a:t>
            </a:r>
          </a:p>
          <a:p>
            <a:pPr marL="177800" lvl="0" indent="-171450">
              <a:spcAft>
                <a:spcPts val="400"/>
              </a:spcAft>
              <a:defRPr/>
            </a:pPr>
            <a:r>
              <a:rPr lang="en-US" sz="9600" dirty="0">
                <a:solidFill>
                  <a:prstClr val="black"/>
                </a:solidFill>
              </a:rPr>
              <a:t>Develop parent and provider capacity to advocate for increased investments in early childhood and family-centered programs and services</a:t>
            </a:r>
          </a:p>
          <a:p>
            <a:pPr marL="177800" lvl="0" indent="-171450">
              <a:spcAft>
                <a:spcPts val="400"/>
              </a:spcAft>
              <a:defRPr/>
            </a:pPr>
            <a:r>
              <a:rPr lang="en-US" sz="9600" dirty="0">
                <a:solidFill>
                  <a:prstClr val="black"/>
                </a:solidFill>
              </a:rPr>
              <a:t>Connect families with free culturally and linguistically appropriate community </a:t>
            </a:r>
            <a:r>
              <a:rPr lang="en-US" sz="9600" dirty="0" smtClean="0">
                <a:solidFill>
                  <a:prstClr val="black"/>
                </a:solidFill>
              </a:rPr>
              <a:t>resources</a:t>
            </a:r>
          </a:p>
          <a:p>
            <a:pPr marL="177800" lvl="0" indent="-171450">
              <a:spcAft>
                <a:spcPts val="400"/>
              </a:spcAft>
              <a:defRPr/>
            </a:pPr>
            <a:endParaRPr lang="en-US" sz="9600" dirty="0">
              <a:solidFill>
                <a:prstClr val="black"/>
              </a:solidFill>
            </a:endParaRPr>
          </a:p>
          <a:p>
            <a:endParaRPr lang="en-US" dirty="0"/>
          </a:p>
        </p:txBody>
      </p:sp>
      <p:sp>
        <p:nvSpPr>
          <p:cNvPr id="5" name="Content Placeholder 4"/>
          <p:cNvSpPr>
            <a:spLocks noGrp="1"/>
          </p:cNvSpPr>
          <p:nvPr>
            <p:ph sz="half" idx="2"/>
          </p:nvPr>
        </p:nvSpPr>
        <p:spPr>
          <a:xfrm>
            <a:off x="6267778" y="1311515"/>
            <a:ext cx="5181600" cy="4919549"/>
          </a:xfrm>
          <a:ln>
            <a:solidFill>
              <a:schemeClr val="tx1"/>
            </a:solidFill>
            <a:prstDash val="sysDot"/>
          </a:ln>
        </p:spPr>
        <p:txBody>
          <a:bodyPr>
            <a:normAutofit fontScale="25000" lnSpcReduction="20000"/>
          </a:bodyPr>
          <a:lstStyle/>
          <a:p>
            <a:pPr marL="0" indent="0">
              <a:buNone/>
            </a:pPr>
            <a:endParaRPr lang="en-US" dirty="0" smtClean="0"/>
          </a:p>
          <a:p>
            <a:pPr marL="0" indent="0">
              <a:buNone/>
            </a:pPr>
            <a:r>
              <a:rPr lang="en-US" sz="10400" b="1" dirty="0" smtClean="0">
                <a:solidFill>
                  <a:srgbClr val="12A268"/>
                </a:solidFill>
              </a:rPr>
              <a:t>Sept </a:t>
            </a:r>
            <a:r>
              <a:rPr lang="en-US" sz="10400" b="1" dirty="0">
                <a:solidFill>
                  <a:srgbClr val="12A268"/>
                </a:solidFill>
              </a:rPr>
              <a:t>2021 – </a:t>
            </a:r>
            <a:r>
              <a:rPr lang="en-US" sz="10400" b="1" dirty="0" smtClean="0">
                <a:solidFill>
                  <a:srgbClr val="12A268"/>
                </a:solidFill>
              </a:rPr>
              <a:t>Aug 2023 </a:t>
            </a:r>
            <a:r>
              <a:rPr lang="en-US" sz="10400" b="1" dirty="0" smtClean="0">
                <a:solidFill>
                  <a:srgbClr val="12A268"/>
                </a:solidFill>
              </a:rPr>
              <a:t>Highlights</a:t>
            </a:r>
          </a:p>
          <a:p>
            <a:pPr marL="0" indent="0">
              <a:buNone/>
            </a:pPr>
            <a:endParaRPr lang="en-US" sz="10400" b="1" dirty="0">
              <a:solidFill>
                <a:srgbClr val="12A268"/>
              </a:solidFill>
            </a:endParaRPr>
          </a:p>
          <a:p>
            <a:pPr marL="285750" indent="-285750"/>
            <a:r>
              <a:rPr lang="en-US" sz="9600" b="1" dirty="0" smtClean="0"/>
              <a:t>&gt;11,000 </a:t>
            </a:r>
            <a:r>
              <a:rPr lang="en-US" sz="9600" dirty="0">
                <a:solidFill>
                  <a:prstClr val="black"/>
                </a:solidFill>
              </a:rPr>
              <a:t>community members </a:t>
            </a:r>
            <a:r>
              <a:rPr lang="en-US" sz="9600" dirty="0" smtClean="0">
                <a:solidFill>
                  <a:prstClr val="black"/>
                </a:solidFill>
              </a:rPr>
              <a:t>engaged</a:t>
            </a:r>
            <a:endParaRPr lang="en-US" sz="9600" dirty="0" smtClean="0"/>
          </a:p>
          <a:p>
            <a:r>
              <a:rPr lang="en-US" sz="9600" b="1" dirty="0" smtClean="0"/>
              <a:t>322</a:t>
            </a:r>
            <a:r>
              <a:rPr lang="en-US" sz="9600" dirty="0" smtClean="0"/>
              <a:t> early educators trained in best practices</a:t>
            </a:r>
          </a:p>
          <a:p>
            <a:r>
              <a:rPr lang="en-US" sz="9600" b="1" dirty="0" smtClean="0"/>
              <a:t>5,318</a:t>
            </a:r>
            <a:r>
              <a:rPr lang="en-US" sz="9600" dirty="0" smtClean="0"/>
              <a:t> </a:t>
            </a:r>
            <a:r>
              <a:rPr lang="en-US" sz="9600" dirty="0"/>
              <a:t>children screened for developmental </a:t>
            </a:r>
            <a:r>
              <a:rPr lang="en-US" sz="9600" dirty="0" smtClean="0"/>
              <a:t>concerns</a:t>
            </a:r>
          </a:p>
          <a:p>
            <a:r>
              <a:rPr lang="en-US" sz="9600" b="1" dirty="0"/>
              <a:t>115</a:t>
            </a:r>
            <a:r>
              <a:rPr lang="en-US" sz="9600" dirty="0"/>
              <a:t> children demonstrated new skills in domains of kindergarten </a:t>
            </a:r>
            <a:r>
              <a:rPr lang="en-US" sz="9600" dirty="0" smtClean="0"/>
              <a:t>readiness</a:t>
            </a:r>
          </a:p>
          <a:p>
            <a:r>
              <a:rPr lang="en-US" sz="9600" b="1" dirty="0"/>
              <a:t>718</a:t>
            </a:r>
            <a:r>
              <a:rPr lang="en-US" sz="9600" dirty="0"/>
              <a:t> caregivers reported increased self-efficacy, knowledge, confidence, and/or awareness of resources</a:t>
            </a:r>
          </a:p>
          <a:p>
            <a:endParaRPr lang="en-US" sz="10400" dirty="0"/>
          </a:p>
        </p:txBody>
      </p:sp>
      <p:pic>
        <p:nvPicPr>
          <p:cNvPr id="7" name="Picture 6"/>
          <p:cNvPicPr>
            <a:picLocks noChangeAspect="1"/>
          </p:cNvPicPr>
          <p:nvPr/>
        </p:nvPicPr>
        <p:blipFill>
          <a:blip r:embed="rId4"/>
          <a:stretch>
            <a:fillRect/>
          </a:stretch>
        </p:blipFill>
        <p:spPr>
          <a:xfrm>
            <a:off x="601897" y="218399"/>
            <a:ext cx="1107614" cy="980388"/>
          </a:xfrm>
          <a:prstGeom prst="rect">
            <a:avLst/>
          </a:prstGeom>
        </p:spPr>
      </p:pic>
    </p:spTree>
    <p:extLst>
      <p:ext uri="{BB962C8B-B14F-4D97-AF65-F5344CB8AC3E}">
        <p14:creationId xmlns:p14="http://schemas.microsoft.com/office/powerpoint/2010/main" val="414452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22239</TotalTime>
  <Words>2257</Words>
  <Application>Microsoft Office PowerPoint</Application>
  <PresentationFormat>Widescreen</PresentationFormat>
  <Paragraphs>225</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MS PGothic</vt:lpstr>
      <vt:lpstr>Arial</vt:lpstr>
      <vt:lpstr>Calibri</vt:lpstr>
      <vt:lpstr>Calibri Light</vt:lpstr>
      <vt:lpstr>Mangal</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Birth to Five Child Health &amp; Development</vt:lpstr>
      <vt:lpstr>Healthy Living</vt:lpstr>
      <vt:lpstr>Family Housing Stability  &amp; Economic Opportunity</vt:lpstr>
      <vt:lpstr>Mental Health Systems</vt:lpstr>
      <vt:lpstr>Healthy Youth Development</vt:lpstr>
      <vt:lpstr>Children’s Health Equity</vt:lpstr>
      <vt:lpstr>PowerPoint Presentation</vt:lpstr>
      <vt:lpstr>PowerPoint Presentation</vt:lpstr>
    </vt:vector>
  </TitlesOfParts>
  <Company>Boston Children's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Clement, Jessica</dc:creator>
  <cp:lastModifiedBy>Lay, Debbie</cp:lastModifiedBy>
  <cp:revision>117</cp:revision>
  <dcterms:created xsi:type="dcterms:W3CDTF">2021-05-19T19:10:27Z</dcterms:created>
  <dcterms:modified xsi:type="dcterms:W3CDTF">2024-03-01T18:47:09Z</dcterms:modified>
</cp:coreProperties>
</file>